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ileron" panose="020B0604020202020204" charset="0"/>
      <p:regular r:id="rId21"/>
    </p:embeddedFont>
    <p:embeddedFont>
      <p:font typeface="Aileron Bold" panose="020B0604020202020204" charset="0"/>
      <p:regular r:id="rId22"/>
    </p:embeddedFont>
    <p:embeddedFont>
      <p:font typeface="Aileron Bold Italics" panose="020B0604020202020204" charset="0"/>
      <p:regular r:id="rId23"/>
    </p:embeddedFont>
    <p:embeddedFont>
      <p:font typeface="Aileron Italics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eague Spartan" panose="020B0604020202020204" charset="0"/>
      <p:regular r:id="rId29"/>
    </p:embeddedFont>
    <p:embeddedFont>
      <p:font typeface="Open Sauce Bold" panose="020B0604020202020204" charset="0"/>
      <p:regular r:id="rId30"/>
    </p:embeddedFont>
    <p:embeddedFont>
      <p:font typeface="Open Sauce Bold Italics" panose="020B0604020202020204" charset="0"/>
      <p:regular r:id="rId31"/>
    </p:embeddedFont>
    <p:embeddedFont>
      <p:font typeface="Oswald Bold" panose="020B0604020202020204" charset="0"/>
      <p:regular r:id="rId32"/>
    </p:embeddedFont>
    <p:embeddedFont>
      <p:font typeface="Playfair Display Bold" panose="020B0604020202020204" charset="0"/>
      <p:regular r:id="rId33"/>
    </p:embeddedFont>
    <p:embeddedFont>
      <p:font typeface="Playfair Display Bold Italics" panose="020B0604020202020204" charset="0"/>
      <p:regular r:id="rId34"/>
    </p:embeddedFont>
    <p:embeddedFont>
      <p:font typeface="Poppins Bold" panose="020B0604020202020204" charset="0"/>
      <p:regular r:id="rId35"/>
    </p:embeddedFont>
    <p:embeddedFont>
      <p:font typeface="Poppins Bold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6683D9-5CDE-42F5-8AAD-747251AAA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1" r="33585" b="13193"/>
          <a:stretch/>
        </p:blipFill>
        <p:spPr>
          <a:xfrm>
            <a:off x="5257800" y="1"/>
            <a:ext cx="13030200" cy="101407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66926" y="2916336"/>
            <a:ext cx="10328328" cy="290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53"/>
              </a:lnSpc>
            </a:pPr>
            <a:r>
              <a:rPr lang="en-US" sz="9957">
                <a:solidFill>
                  <a:srgbClr val="FAFAFA"/>
                </a:solidFill>
                <a:latin typeface="Poppins Bold Italics"/>
              </a:rPr>
              <a:t>BOMBA LIFE SUPPORT (BLS)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3154802" y="4546825"/>
            <a:ext cx="146298" cy="2522050"/>
            <a:chOff x="0" y="0"/>
            <a:chExt cx="38531" cy="6642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31" cy="664244"/>
            </a:xfrm>
            <a:custGeom>
              <a:avLst/>
              <a:gdLst/>
              <a:ahLst/>
              <a:cxnLst/>
              <a:rect l="l" t="t" r="r" b="b"/>
              <a:pathLst>
                <a:path w="38531" h="664244">
                  <a:moveTo>
                    <a:pt x="0" y="0"/>
                  </a:moveTo>
                  <a:lnTo>
                    <a:pt x="38531" y="0"/>
                  </a:lnTo>
                  <a:lnTo>
                    <a:pt x="38531" y="664244"/>
                  </a:lnTo>
                  <a:lnTo>
                    <a:pt x="0" y="664244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8531" cy="68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66926" y="6067714"/>
            <a:ext cx="9152332" cy="2442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34"/>
              </a:lnSpc>
            </a:pPr>
            <a:r>
              <a:rPr lang="en-US" sz="2138">
                <a:solidFill>
                  <a:srgbClr val="F4F4F4"/>
                </a:solidFill>
                <a:latin typeface="Poppins Bold"/>
              </a:rPr>
              <a:t>SESI 2: </a:t>
            </a:r>
          </a:p>
          <a:p>
            <a:pPr marL="461717" lvl="1" indent="-230859">
              <a:lnSpc>
                <a:spcPts val="3934"/>
              </a:lnSpc>
              <a:buFont typeface="Arial"/>
              <a:buChar char="•"/>
            </a:pPr>
            <a:r>
              <a:rPr lang="en-US" sz="2138">
                <a:solidFill>
                  <a:srgbClr val="F4F4F4"/>
                </a:solidFill>
                <a:latin typeface="Poppins Bold"/>
              </a:rPr>
              <a:t>PENILAIAN ASAS KEATAS MANGSA </a:t>
            </a:r>
            <a:r>
              <a:rPr lang="en-US" sz="2138">
                <a:solidFill>
                  <a:srgbClr val="F4F4F4"/>
                </a:solidFill>
                <a:latin typeface="Poppins Bold Italics"/>
              </a:rPr>
              <a:t>(PRIMARY SURVEY)</a:t>
            </a:r>
            <a:r>
              <a:rPr lang="en-US" sz="2138">
                <a:solidFill>
                  <a:srgbClr val="F17224"/>
                </a:solidFill>
                <a:latin typeface="Poppins Bold Italics"/>
              </a:rPr>
              <a:t>*</a:t>
            </a:r>
          </a:p>
          <a:p>
            <a:pPr marL="461717" lvl="1" indent="-230859">
              <a:lnSpc>
                <a:spcPts val="3934"/>
              </a:lnSpc>
              <a:buFont typeface="Arial"/>
              <a:buChar char="•"/>
            </a:pPr>
            <a:r>
              <a:rPr lang="en-US" sz="2138">
                <a:solidFill>
                  <a:srgbClr val="F4F4F4"/>
                </a:solidFill>
                <a:latin typeface="Poppins Bold"/>
              </a:rPr>
              <a:t>PENILAIAN SEKUNDER KEATAS MANGSA </a:t>
            </a:r>
            <a:r>
              <a:rPr lang="en-US" sz="2138">
                <a:solidFill>
                  <a:srgbClr val="F4F4F4"/>
                </a:solidFill>
                <a:latin typeface="Poppins Bold Italics"/>
              </a:rPr>
              <a:t>(SECONDARY SURVEY)</a:t>
            </a:r>
            <a:r>
              <a:rPr lang="en-US" sz="2138">
                <a:solidFill>
                  <a:srgbClr val="F17224"/>
                </a:solidFill>
                <a:latin typeface="Poppins Bold Italics"/>
              </a:rPr>
              <a:t>*</a:t>
            </a:r>
          </a:p>
          <a:p>
            <a:pPr marL="461717" lvl="1" indent="-230859">
              <a:lnSpc>
                <a:spcPts val="3934"/>
              </a:lnSpc>
              <a:buFont typeface="Arial"/>
              <a:buChar char="•"/>
            </a:pPr>
            <a:r>
              <a:rPr lang="en-US" sz="2138">
                <a:solidFill>
                  <a:srgbClr val="F4F4F4"/>
                </a:solidFill>
                <a:latin typeface="Poppins Bold"/>
              </a:rPr>
              <a:t>TERCEKIK </a:t>
            </a:r>
            <a:r>
              <a:rPr lang="en-US" sz="2138">
                <a:solidFill>
                  <a:srgbClr val="F4F4F4"/>
                </a:solidFill>
                <a:latin typeface="Poppins Bold Italics"/>
              </a:rPr>
              <a:t>(CHOKING)</a:t>
            </a:r>
          </a:p>
          <a:p>
            <a:pPr algn="ctr">
              <a:lnSpc>
                <a:spcPts val="3934"/>
              </a:lnSpc>
            </a:pPr>
            <a:r>
              <a:rPr lang="en-US" sz="2138">
                <a:solidFill>
                  <a:srgbClr val="F4F4F4"/>
                </a:solidFill>
                <a:latin typeface="Poppins Bold Italics"/>
              </a:rPr>
              <a:t> -</a:t>
            </a:r>
            <a:r>
              <a:rPr lang="en-US" sz="2138">
                <a:solidFill>
                  <a:srgbClr val="F17224"/>
                </a:solidFill>
                <a:latin typeface="Poppins Bold Italics"/>
              </a:rPr>
              <a:t>*</a:t>
            </a:r>
            <a:r>
              <a:rPr lang="en-US" sz="2138">
                <a:solidFill>
                  <a:srgbClr val="F17224"/>
                </a:solidFill>
                <a:latin typeface="Poppins Bold"/>
              </a:rPr>
              <a:t>PANDUAN ASAS UNTUK ORANG AWAM </a:t>
            </a:r>
            <a:r>
              <a:rPr lang="en-US" sz="2138">
                <a:solidFill>
                  <a:srgbClr val="FFFFFF"/>
                </a:solidFill>
                <a:latin typeface="Poppins Bold"/>
              </a:rPr>
              <a:t>-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3895" y="3168432"/>
            <a:ext cx="16551011" cy="2157568"/>
            <a:chOff x="0" y="0"/>
            <a:chExt cx="22068015" cy="2876758"/>
          </a:xfrm>
        </p:grpSpPr>
        <p:sp>
          <p:nvSpPr>
            <p:cNvPr id="4" name="Freeform 4"/>
            <p:cNvSpPr/>
            <p:nvPr/>
          </p:nvSpPr>
          <p:spPr>
            <a:xfrm>
              <a:off x="0" y="458293"/>
              <a:ext cx="3719703" cy="2418464"/>
            </a:xfrm>
            <a:custGeom>
              <a:avLst/>
              <a:gdLst/>
              <a:ahLst/>
              <a:cxnLst/>
              <a:rect l="l" t="t" r="r" b="b"/>
              <a:pathLst>
                <a:path w="3719703" h="2418464">
                  <a:moveTo>
                    <a:pt x="0" y="0"/>
                  </a:moveTo>
                  <a:lnTo>
                    <a:pt x="3719703" y="0"/>
                  </a:lnTo>
                  <a:lnTo>
                    <a:pt x="3719703" y="2418465"/>
                  </a:lnTo>
                  <a:lnTo>
                    <a:pt x="0" y="2418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918412" y="389978"/>
              <a:ext cx="3353600" cy="2486780"/>
            </a:xfrm>
            <a:custGeom>
              <a:avLst/>
              <a:gdLst/>
              <a:ahLst/>
              <a:cxnLst/>
              <a:rect l="l" t="t" r="r" b="b"/>
              <a:pathLst>
                <a:path w="3353600" h="2486780">
                  <a:moveTo>
                    <a:pt x="0" y="0"/>
                  </a:moveTo>
                  <a:lnTo>
                    <a:pt x="3353600" y="0"/>
                  </a:lnTo>
                  <a:lnTo>
                    <a:pt x="3353600" y="2486780"/>
                  </a:lnTo>
                  <a:lnTo>
                    <a:pt x="0" y="2486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157049" y="142868"/>
              <a:ext cx="3150947" cy="2710074"/>
            </a:xfrm>
            <a:custGeom>
              <a:avLst/>
              <a:gdLst/>
              <a:ahLst/>
              <a:cxnLst/>
              <a:rect l="l" t="t" r="r" b="b"/>
              <a:pathLst>
                <a:path w="3150947" h="2710074">
                  <a:moveTo>
                    <a:pt x="0" y="0"/>
                  </a:moveTo>
                  <a:lnTo>
                    <a:pt x="3150947" y="0"/>
                  </a:lnTo>
                  <a:lnTo>
                    <a:pt x="3150947" y="2710074"/>
                  </a:lnTo>
                  <a:lnTo>
                    <a:pt x="0" y="2710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3512005" y="142868"/>
              <a:ext cx="3867643" cy="2710074"/>
            </a:xfrm>
            <a:custGeom>
              <a:avLst/>
              <a:gdLst/>
              <a:ahLst/>
              <a:cxnLst/>
              <a:rect l="l" t="t" r="r" b="b"/>
              <a:pathLst>
                <a:path w="3867643" h="2710074">
                  <a:moveTo>
                    <a:pt x="0" y="0"/>
                  </a:moveTo>
                  <a:lnTo>
                    <a:pt x="3867643" y="0"/>
                  </a:lnTo>
                  <a:lnTo>
                    <a:pt x="3867643" y="2710074"/>
                  </a:lnTo>
                  <a:lnTo>
                    <a:pt x="0" y="2710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262214" y="0"/>
              <a:ext cx="3805801" cy="2675092"/>
            </a:xfrm>
            <a:custGeom>
              <a:avLst/>
              <a:gdLst/>
              <a:ahLst/>
              <a:cxnLst/>
              <a:rect l="l" t="t" r="r" b="b"/>
              <a:pathLst>
                <a:path w="3805801" h="2675092">
                  <a:moveTo>
                    <a:pt x="0" y="0"/>
                  </a:moveTo>
                  <a:lnTo>
                    <a:pt x="3805801" y="0"/>
                  </a:lnTo>
                  <a:lnTo>
                    <a:pt x="3805801" y="2675092"/>
                  </a:lnTo>
                  <a:lnTo>
                    <a:pt x="0" y="2675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68495" y="6304789"/>
            <a:ext cx="16551011" cy="2342210"/>
            <a:chOff x="0" y="0"/>
            <a:chExt cx="22068015" cy="3122947"/>
          </a:xfrm>
        </p:grpSpPr>
        <p:sp>
          <p:nvSpPr>
            <p:cNvPr id="10" name="Freeform 10"/>
            <p:cNvSpPr/>
            <p:nvPr/>
          </p:nvSpPr>
          <p:spPr>
            <a:xfrm>
              <a:off x="0" y="664556"/>
              <a:ext cx="3535521" cy="2458391"/>
            </a:xfrm>
            <a:custGeom>
              <a:avLst/>
              <a:gdLst/>
              <a:ahLst/>
              <a:cxnLst/>
              <a:rect l="l" t="t" r="r" b="b"/>
              <a:pathLst>
                <a:path w="3535521" h="2458391">
                  <a:moveTo>
                    <a:pt x="0" y="0"/>
                  </a:moveTo>
                  <a:lnTo>
                    <a:pt x="3535521" y="0"/>
                  </a:lnTo>
                  <a:lnTo>
                    <a:pt x="3535521" y="2458391"/>
                  </a:lnTo>
                  <a:lnTo>
                    <a:pt x="0" y="2458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637693" y="693249"/>
              <a:ext cx="3873083" cy="2429698"/>
            </a:xfrm>
            <a:custGeom>
              <a:avLst/>
              <a:gdLst/>
              <a:ahLst/>
              <a:cxnLst/>
              <a:rect l="l" t="t" r="r" b="b"/>
              <a:pathLst>
                <a:path w="3873083" h="2429698">
                  <a:moveTo>
                    <a:pt x="0" y="0"/>
                  </a:moveTo>
                  <a:lnTo>
                    <a:pt x="3873083" y="0"/>
                  </a:lnTo>
                  <a:lnTo>
                    <a:pt x="3873083" y="2429698"/>
                  </a:lnTo>
                  <a:lnTo>
                    <a:pt x="0" y="242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612948" y="664556"/>
              <a:ext cx="3022249" cy="2387224"/>
            </a:xfrm>
            <a:custGeom>
              <a:avLst/>
              <a:gdLst/>
              <a:ahLst/>
              <a:cxnLst/>
              <a:rect l="l" t="t" r="r" b="b"/>
              <a:pathLst>
                <a:path w="3022249" h="2387224">
                  <a:moveTo>
                    <a:pt x="0" y="0"/>
                  </a:moveTo>
                  <a:lnTo>
                    <a:pt x="3022249" y="0"/>
                  </a:lnTo>
                  <a:lnTo>
                    <a:pt x="3022249" y="2387224"/>
                  </a:lnTo>
                  <a:lnTo>
                    <a:pt x="0" y="2387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3466790" y="398505"/>
              <a:ext cx="3530296" cy="2429322"/>
            </a:xfrm>
            <a:custGeom>
              <a:avLst/>
              <a:gdLst/>
              <a:ahLst/>
              <a:cxnLst/>
              <a:rect l="l" t="t" r="r" b="b"/>
              <a:pathLst>
                <a:path w="3530296" h="2429322">
                  <a:moveTo>
                    <a:pt x="0" y="0"/>
                  </a:moveTo>
                  <a:lnTo>
                    <a:pt x="3530296" y="0"/>
                  </a:lnTo>
                  <a:lnTo>
                    <a:pt x="3530296" y="2429323"/>
                  </a:lnTo>
                  <a:lnTo>
                    <a:pt x="0" y="2429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7896650" y="0"/>
              <a:ext cx="4171365" cy="3122947"/>
            </a:xfrm>
            <a:custGeom>
              <a:avLst/>
              <a:gdLst/>
              <a:ahLst/>
              <a:cxnLst/>
              <a:rect l="l" t="t" r="r" b="b"/>
              <a:pathLst>
                <a:path w="4171365" h="3122947">
                  <a:moveTo>
                    <a:pt x="0" y="0"/>
                  </a:moveTo>
                  <a:lnTo>
                    <a:pt x="4171365" y="0"/>
                  </a:lnTo>
                  <a:lnTo>
                    <a:pt x="4171365" y="3122947"/>
                  </a:lnTo>
                  <a:lnTo>
                    <a:pt x="0" y="3122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5254800" y="2100874"/>
            <a:ext cx="7778400" cy="762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>
                <a:solidFill>
                  <a:srgbClr val="FF3131"/>
                </a:solidFill>
                <a:latin typeface="Aileron Bold Italics"/>
              </a:rPr>
              <a:t>HEAD TO TOE EXAMINATION </a:t>
            </a:r>
          </a:p>
          <a:p>
            <a:pPr algn="ctr">
              <a:lnSpc>
                <a:spcPts val="3024"/>
              </a:lnSpc>
            </a:pPr>
            <a:r>
              <a:rPr lang="en-US" sz="2400">
                <a:solidFill>
                  <a:srgbClr val="000000"/>
                </a:solidFill>
                <a:latin typeface="Aileron Bold"/>
              </a:rPr>
              <a:t>(PEMERIKSAAN DARI KEPALA KE HUJUNG KAKI)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59913"/>
            <a:ext cx="16230600" cy="115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4078" spc="20">
                <a:solidFill>
                  <a:srgbClr val="2B2C30"/>
                </a:solidFill>
                <a:latin typeface="Playfair Display Bold"/>
              </a:rPr>
              <a:t>PENILAIAN SEKUNDER KEATAS MANGSA </a:t>
            </a:r>
          </a:p>
          <a:p>
            <a:pPr algn="ctr">
              <a:lnSpc>
                <a:spcPts val="4526"/>
              </a:lnSpc>
            </a:pPr>
            <a:r>
              <a:rPr lang="en-US" sz="4078" spc="20">
                <a:solidFill>
                  <a:srgbClr val="2B2C30"/>
                </a:solidFill>
                <a:latin typeface="Playfair Display Bold Italics"/>
              </a:rPr>
              <a:t>(SECONDARY SURVEY)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57645" y="8413986"/>
            <a:ext cx="16176299" cy="938782"/>
            <a:chOff x="0" y="0"/>
            <a:chExt cx="21568399" cy="1251710"/>
          </a:xfrm>
        </p:grpSpPr>
        <p:sp>
          <p:nvSpPr>
            <p:cNvPr id="18" name="TextBox 18"/>
            <p:cNvSpPr txBox="1"/>
            <p:nvPr/>
          </p:nvSpPr>
          <p:spPr>
            <a:xfrm>
              <a:off x="17472377" y="-19050"/>
              <a:ext cx="4096022" cy="886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6"/>
                </a:lnSpc>
              </a:pPr>
              <a:r>
                <a:rPr lang="en-US" sz="2100">
                  <a:solidFill>
                    <a:srgbClr val="000000"/>
                  </a:solidFill>
                  <a:latin typeface="Aileron Bold"/>
                </a:rPr>
                <a:t>10. Back</a:t>
              </a:r>
              <a:r>
                <a:rPr lang="en-US" sz="2100">
                  <a:solidFill>
                    <a:srgbClr val="000000"/>
                  </a:solidFill>
                  <a:latin typeface="Aileron"/>
                </a:rPr>
                <a:t> </a:t>
              </a:r>
            </a:p>
            <a:p>
              <a:pPr>
                <a:lnSpc>
                  <a:spcPts val="2646"/>
                </a:lnSpc>
              </a:pPr>
              <a:r>
                <a:rPr lang="en-US" sz="2100">
                  <a:solidFill>
                    <a:srgbClr val="000000"/>
                  </a:solidFill>
                  <a:latin typeface="Aileron"/>
                </a:rPr>
                <a:t>- Bahagian Belakang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063700" y="198372"/>
              <a:ext cx="2975244" cy="83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9. Lower Limb 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Kaki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578333" y="198372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8. Upper Limb          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Tanggan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560447" y="289327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7. Pelvis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Pinggang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14780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6.Abdomen 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Perut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07009" y="5353361"/>
            <a:ext cx="16244782" cy="803910"/>
            <a:chOff x="0" y="0"/>
            <a:chExt cx="21659709" cy="1071880"/>
          </a:xfrm>
        </p:grpSpPr>
        <p:sp>
          <p:nvSpPr>
            <p:cNvPr id="24" name="TextBox 24"/>
            <p:cNvSpPr txBox="1"/>
            <p:nvPr/>
          </p:nvSpPr>
          <p:spPr>
            <a:xfrm>
              <a:off x="18302093" y="-19050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5.Chest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Dada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292787" y="199855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4.Shoulders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Bahu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012157" y="234950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3.Face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Muka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506079" y="234950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2.Neck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Leher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34950"/>
              <a:ext cx="3357616" cy="836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 Bold"/>
                </a:rPr>
                <a:t>1.Head</a:t>
              </a:r>
            </a:p>
            <a:p>
              <a:pPr>
                <a:lnSpc>
                  <a:spcPts val="2520"/>
                </a:lnSpc>
              </a:pPr>
              <a:r>
                <a:rPr lang="en-US" sz="2000">
                  <a:solidFill>
                    <a:srgbClr val="000000"/>
                  </a:solidFill>
                  <a:latin typeface="Aileron"/>
                </a:rPr>
                <a:t>- Bahagian Kepala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959385"/>
            <a:ext cx="15783074" cy="5900835"/>
            <a:chOff x="0" y="0"/>
            <a:chExt cx="21044099" cy="7867780"/>
          </a:xfrm>
        </p:grpSpPr>
        <p:sp>
          <p:nvSpPr>
            <p:cNvPr id="4" name="Freeform 4"/>
            <p:cNvSpPr/>
            <p:nvPr/>
          </p:nvSpPr>
          <p:spPr>
            <a:xfrm>
              <a:off x="92729" y="0"/>
              <a:ext cx="5086397" cy="3723686"/>
            </a:xfrm>
            <a:custGeom>
              <a:avLst/>
              <a:gdLst/>
              <a:ahLst/>
              <a:cxnLst/>
              <a:rect l="l" t="t" r="r" b="b"/>
              <a:pathLst>
                <a:path w="5086397" h="3723686">
                  <a:moveTo>
                    <a:pt x="0" y="0"/>
                  </a:moveTo>
                  <a:lnTo>
                    <a:pt x="5086397" y="0"/>
                  </a:lnTo>
                  <a:lnTo>
                    <a:pt x="5086397" y="3723686"/>
                  </a:lnTo>
                  <a:lnTo>
                    <a:pt x="0" y="3723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01518" y="0"/>
              <a:ext cx="5086397" cy="3826908"/>
            </a:xfrm>
            <a:custGeom>
              <a:avLst/>
              <a:gdLst/>
              <a:ahLst/>
              <a:cxnLst/>
              <a:rect l="l" t="t" r="r" b="b"/>
              <a:pathLst>
                <a:path w="5086397" h="3826908">
                  <a:moveTo>
                    <a:pt x="0" y="0"/>
                  </a:moveTo>
                  <a:lnTo>
                    <a:pt x="5086397" y="0"/>
                  </a:lnTo>
                  <a:lnTo>
                    <a:pt x="5086397" y="3826908"/>
                  </a:lnTo>
                  <a:lnTo>
                    <a:pt x="0" y="3826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V="1">
              <a:off x="10708003" y="0"/>
              <a:ext cx="5133833" cy="3723686"/>
            </a:xfrm>
            <a:custGeom>
              <a:avLst/>
              <a:gdLst/>
              <a:ahLst/>
              <a:cxnLst/>
              <a:rect l="l" t="t" r="r" b="b"/>
              <a:pathLst>
                <a:path w="5133833" h="3723686">
                  <a:moveTo>
                    <a:pt x="0" y="3723686"/>
                  </a:moveTo>
                  <a:lnTo>
                    <a:pt x="5133833" y="3723686"/>
                  </a:lnTo>
                  <a:lnTo>
                    <a:pt x="5133833" y="0"/>
                  </a:lnTo>
                  <a:lnTo>
                    <a:pt x="0" y="0"/>
                  </a:lnTo>
                  <a:lnTo>
                    <a:pt x="0" y="3723686"/>
                  </a:lnTo>
                  <a:close/>
                </a:path>
              </a:pathLst>
            </a:custGeom>
            <a:blipFill>
              <a:blip r:embed="rId5"/>
              <a:stretch>
                <a:fillRect b="-1408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6061925" y="0"/>
              <a:ext cx="4924832" cy="3658446"/>
            </a:xfrm>
            <a:custGeom>
              <a:avLst/>
              <a:gdLst/>
              <a:ahLst/>
              <a:cxnLst/>
              <a:rect l="l" t="t" r="r" b="b"/>
              <a:pathLst>
                <a:path w="4924832" h="3658446">
                  <a:moveTo>
                    <a:pt x="4924832" y="0"/>
                  </a:moveTo>
                  <a:lnTo>
                    <a:pt x="0" y="0"/>
                  </a:lnTo>
                  <a:lnTo>
                    <a:pt x="0" y="3658446"/>
                  </a:lnTo>
                  <a:lnTo>
                    <a:pt x="4924832" y="3658446"/>
                  </a:lnTo>
                  <a:lnTo>
                    <a:pt x="4924832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V="1">
              <a:off x="0" y="4040872"/>
              <a:ext cx="5215561" cy="3826908"/>
            </a:xfrm>
            <a:custGeom>
              <a:avLst/>
              <a:gdLst/>
              <a:ahLst/>
              <a:cxnLst/>
              <a:rect l="l" t="t" r="r" b="b"/>
              <a:pathLst>
                <a:path w="5215561" h="3826908">
                  <a:moveTo>
                    <a:pt x="0" y="3826908"/>
                  </a:moveTo>
                  <a:lnTo>
                    <a:pt x="5215561" y="3826908"/>
                  </a:lnTo>
                  <a:lnTo>
                    <a:pt x="5215561" y="0"/>
                  </a:lnTo>
                  <a:lnTo>
                    <a:pt x="0" y="0"/>
                  </a:lnTo>
                  <a:lnTo>
                    <a:pt x="0" y="3826908"/>
                  </a:lnTo>
                  <a:close/>
                </a:path>
              </a:pathLst>
            </a:custGeom>
            <a:blipFill>
              <a:blip r:embed="rId7"/>
              <a:stretch>
                <a:fillRect t="-1967" b="-196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463572" y="4040872"/>
              <a:ext cx="5076171" cy="3826908"/>
            </a:xfrm>
            <a:custGeom>
              <a:avLst/>
              <a:gdLst/>
              <a:ahLst/>
              <a:cxnLst/>
              <a:rect l="l" t="t" r="r" b="b"/>
              <a:pathLst>
                <a:path w="5076171" h="3826908">
                  <a:moveTo>
                    <a:pt x="0" y="0"/>
                  </a:moveTo>
                  <a:lnTo>
                    <a:pt x="5076171" y="0"/>
                  </a:lnTo>
                  <a:lnTo>
                    <a:pt x="5076171" y="3826908"/>
                  </a:lnTo>
                  <a:lnTo>
                    <a:pt x="0" y="3826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176" r="-1831" b="-141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0786991" y="4040872"/>
              <a:ext cx="5032055" cy="3826908"/>
            </a:xfrm>
            <a:custGeom>
              <a:avLst/>
              <a:gdLst/>
              <a:ahLst/>
              <a:cxnLst/>
              <a:rect l="l" t="t" r="r" b="b"/>
              <a:pathLst>
                <a:path w="5032055" h="3826908">
                  <a:moveTo>
                    <a:pt x="0" y="0"/>
                  </a:moveTo>
                  <a:lnTo>
                    <a:pt x="5032055" y="0"/>
                  </a:lnTo>
                  <a:lnTo>
                    <a:pt x="5032055" y="3826908"/>
                  </a:lnTo>
                  <a:lnTo>
                    <a:pt x="0" y="3826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902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967928" y="4040872"/>
              <a:ext cx="5076171" cy="3826908"/>
            </a:xfrm>
            <a:custGeom>
              <a:avLst/>
              <a:gdLst/>
              <a:ahLst/>
              <a:cxnLst/>
              <a:rect l="l" t="t" r="r" b="b"/>
              <a:pathLst>
                <a:path w="5076171" h="3826908">
                  <a:moveTo>
                    <a:pt x="0" y="0"/>
                  </a:moveTo>
                  <a:lnTo>
                    <a:pt x="5076171" y="0"/>
                  </a:lnTo>
                  <a:lnTo>
                    <a:pt x="5076171" y="3826908"/>
                  </a:lnTo>
                  <a:lnTo>
                    <a:pt x="0" y="3826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176" r="-1831" b="-141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254800" y="2100874"/>
            <a:ext cx="7778400" cy="6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>
                <a:solidFill>
                  <a:srgbClr val="FF3131"/>
                </a:solidFill>
                <a:latin typeface="Aileron Bold Italics"/>
              </a:rPr>
              <a:t>HEAD TO TOE EXAMINATION </a:t>
            </a:r>
          </a:p>
          <a:p>
            <a:pPr algn="ctr">
              <a:lnSpc>
                <a:spcPts val="2520"/>
              </a:lnSpc>
            </a:pPr>
            <a:r>
              <a:rPr lang="en-US" sz="2000">
                <a:solidFill>
                  <a:srgbClr val="000000"/>
                </a:solidFill>
                <a:latin typeface="Aileron Bold"/>
              </a:rPr>
              <a:t>(PEMERIKSAAN DARI KEPALA KE HUJUNG KAKI)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59913"/>
            <a:ext cx="16230600" cy="115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4078" spc="20">
                <a:solidFill>
                  <a:srgbClr val="2B2C30"/>
                </a:solidFill>
                <a:latin typeface="Playfair Display Bold"/>
              </a:rPr>
              <a:t>PENILAIAN SEKUNDER KEATAS MANGSA </a:t>
            </a:r>
          </a:p>
          <a:p>
            <a:pPr algn="ctr">
              <a:lnSpc>
                <a:spcPts val="4526"/>
              </a:lnSpc>
            </a:pPr>
            <a:r>
              <a:rPr lang="en-US" sz="4078" spc="20">
                <a:solidFill>
                  <a:srgbClr val="2B2C30"/>
                </a:solidFill>
                <a:latin typeface="Playfair Display Bold Italics"/>
              </a:rPr>
              <a:t>(SECONDARY SURVEY)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83022" y="3009555"/>
            <a:ext cx="7778400" cy="66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2"/>
              </a:lnSpc>
            </a:pPr>
            <a:r>
              <a:rPr lang="en-US" sz="4200">
                <a:solidFill>
                  <a:srgbClr val="19315D"/>
                </a:solidFill>
                <a:latin typeface="Aileron Bold"/>
              </a:rPr>
              <a:t>DCAPBTLS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17833" y="5864902"/>
            <a:ext cx="2776645" cy="802669"/>
            <a:chOff x="0" y="0"/>
            <a:chExt cx="3702194" cy="107022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702194" cy="1070225"/>
              <a:chOff x="0" y="0"/>
              <a:chExt cx="812800" cy="23496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49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27016" y="92242"/>
              <a:ext cx="3448161" cy="866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16"/>
                </a:lnSpc>
              </a:pPr>
              <a:r>
                <a:rPr lang="en-US" sz="2314">
                  <a:solidFill>
                    <a:srgbClr val="FF3131"/>
                  </a:solidFill>
                  <a:latin typeface="Aileron Bold Italics"/>
                </a:rPr>
                <a:t>D</a:t>
              </a:r>
              <a:r>
                <a:rPr lang="en-US" sz="2314">
                  <a:solidFill>
                    <a:srgbClr val="FFFFFF"/>
                  </a:solidFill>
                  <a:latin typeface="Aileron Bold Italics"/>
                </a:rPr>
                <a:t>EFORMITIES</a:t>
              </a:r>
            </a:p>
            <a:p>
              <a:pPr algn="ctr">
                <a:lnSpc>
                  <a:spcPts val="2236"/>
                </a:lnSpc>
              </a:pPr>
              <a:r>
                <a:rPr lang="en-US" sz="1774">
                  <a:solidFill>
                    <a:srgbClr val="FFFFFF"/>
                  </a:solidFill>
                  <a:latin typeface="Aileron Bold"/>
                </a:rPr>
                <a:t>(KECATATAN )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520875" y="5864902"/>
            <a:ext cx="2776645" cy="802669"/>
            <a:chOff x="0" y="0"/>
            <a:chExt cx="3702194" cy="107022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702194" cy="1070225"/>
              <a:chOff x="0" y="0"/>
              <a:chExt cx="812800" cy="23496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49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8128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33861" y="35483"/>
              <a:ext cx="3234472" cy="970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1"/>
                </a:lnSpc>
              </a:pPr>
              <a:r>
                <a:rPr lang="en-US" sz="2572">
                  <a:solidFill>
                    <a:srgbClr val="FF3131"/>
                  </a:solidFill>
                  <a:latin typeface="Aileron Bold Italics"/>
                </a:rPr>
                <a:t>C</a:t>
              </a:r>
              <a:r>
                <a:rPr lang="en-US" sz="2572">
                  <a:solidFill>
                    <a:srgbClr val="FFFFFF"/>
                  </a:solidFill>
                  <a:latin typeface="Aileron Bold Italics"/>
                </a:rPr>
                <a:t>ONTUSIONS </a:t>
              </a:r>
            </a:p>
            <a:p>
              <a:pPr algn="ctr">
                <a:lnSpc>
                  <a:spcPts val="2485"/>
                </a:lnSpc>
              </a:pPr>
              <a:r>
                <a:rPr lang="en-US" sz="1972">
                  <a:solidFill>
                    <a:srgbClr val="FFFFFF"/>
                  </a:solidFill>
                  <a:latin typeface="Aileron Bold"/>
                </a:rPr>
                <a:t>(LEBAM 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671309" y="5864902"/>
            <a:ext cx="2776645" cy="802669"/>
            <a:chOff x="0" y="0"/>
            <a:chExt cx="3702194" cy="1070225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3702194" cy="1070225"/>
              <a:chOff x="0" y="0"/>
              <a:chExt cx="812800" cy="23496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49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8128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48943" y="35483"/>
              <a:ext cx="3204307" cy="970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1"/>
                </a:lnSpc>
              </a:pPr>
              <a:r>
                <a:rPr lang="en-US" sz="2572">
                  <a:solidFill>
                    <a:srgbClr val="FF3131"/>
                  </a:solidFill>
                  <a:latin typeface="Aileron Bold Italics"/>
                </a:rPr>
                <a:t>A</a:t>
              </a:r>
              <a:r>
                <a:rPr lang="en-US" sz="2572">
                  <a:solidFill>
                    <a:srgbClr val="FFFFFF"/>
                  </a:solidFill>
                  <a:latin typeface="Aileron Bold Italics"/>
                </a:rPr>
                <a:t>BRASIONS </a:t>
              </a:r>
            </a:p>
            <a:p>
              <a:pPr algn="ctr">
                <a:lnSpc>
                  <a:spcPts val="2485"/>
                </a:lnSpc>
              </a:pPr>
              <a:r>
                <a:rPr lang="en-US" sz="1972">
                  <a:solidFill>
                    <a:srgbClr val="FFFFFF"/>
                  </a:solidFill>
                  <a:latin typeface="Aileron Bold"/>
                </a:rPr>
                <a:t>(LUKA GESERAN)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590060" y="5864902"/>
            <a:ext cx="2776645" cy="802669"/>
            <a:chOff x="0" y="0"/>
            <a:chExt cx="3702194" cy="1070225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3702194" cy="1070225"/>
              <a:chOff x="0" y="0"/>
              <a:chExt cx="812800" cy="23496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49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8128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184045" y="35483"/>
              <a:ext cx="3334104" cy="970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1"/>
                </a:lnSpc>
              </a:pPr>
              <a:r>
                <a:rPr lang="en-US" sz="2572">
                  <a:solidFill>
                    <a:srgbClr val="FF3131"/>
                  </a:solidFill>
                  <a:latin typeface="Aileron Bold Italics"/>
                </a:rPr>
                <a:t>P</a:t>
              </a:r>
              <a:r>
                <a:rPr lang="en-US" sz="2572">
                  <a:solidFill>
                    <a:srgbClr val="FFFFFF"/>
                  </a:solidFill>
                  <a:latin typeface="Aileron Bold Italics"/>
                </a:rPr>
                <a:t>ENETRATIONS </a:t>
              </a:r>
            </a:p>
            <a:p>
              <a:pPr algn="ctr">
                <a:lnSpc>
                  <a:spcPts val="2485"/>
                </a:lnSpc>
              </a:pPr>
              <a:r>
                <a:rPr lang="en-US" sz="1972">
                  <a:solidFill>
                    <a:srgbClr val="FFFFFF"/>
                  </a:solidFill>
                  <a:latin typeface="Aileron Bold"/>
                </a:rPr>
                <a:t>(LUKA TUSUKAN )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619509" y="8977997"/>
            <a:ext cx="2909683" cy="802669"/>
            <a:chOff x="0" y="0"/>
            <a:chExt cx="3879577" cy="1070225"/>
          </a:xfrm>
        </p:grpSpPr>
        <p:grpSp>
          <p:nvGrpSpPr>
            <p:cNvPr id="36" name="Group 36"/>
            <p:cNvGrpSpPr/>
            <p:nvPr/>
          </p:nvGrpSpPr>
          <p:grpSpPr>
            <a:xfrm>
              <a:off x="88692" y="0"/>
              <a:ext cx="3702194" cy="1070225"/>
              <a:chOff x="0" y="0"/>
              <a:chExt cx="812800" cy="23496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49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57150"/>
                <a:ext cx="8128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0" y="60375"/>
              <a:ext cx="3879577" cy="92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1"/>
                </a:lnSpc>
              </a:pPr>
              <a:r>
                <a:rPr lang="en-US" sz="2572">
                  <a:solidFill>
                    <a:srgbClr val="FF3131"/>
                  </a:solidFill>
                  <a:latin typeface="Aileron Bold Italics"/>
                </a:rPr>
                <a:t>T</a:t>
              </a:r>
              <a:r>
                <a:rPr lang="en-US" sz="2572">
                  <a:solidFill>
                    <a:srgbClr val="FFFFFF"/>
                  </a:solidFill>
                  <a:latin typeface="Aileron Bold Italics"/>
                </a:rPr>
                <a:t>ENDERNESS </a:t>
              </a:r>
            </a:p>
            <a:p>
              <a:pPr algn="ctr">
                <a:lnSpc>
                  <a:spcPts val="2233"/>
                </a:lnSpc>
              </a:pPr>
              <a:r>
                <a:rPr lang="en-US" sz="1772">
                  <a:solidFill>
                    <a:srgbClr val="FFFFFF"/>
                  </a:solidFill>
                  <a:latin typeface="Aileron Bold"/>
                </a:rPr>
                <a:t>(SAKIT BILA DI SENTUH) 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590060" y="8977997"/>
            <a:ext cx="2776645" cy="802669"/>
            <a:chOff x="0" y="0"/>
            <a:chExt cx="3702194" cy="1070225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3702194" cy="1070225"/>
              <a:chOff x="0" y="0"/>
              <a:chExt cx="812800" cy="23496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49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57150"/>
                <a:ext cx="8128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133703" y="60375"/>
              <a:ext cx="3434787" cy="92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1"/>
                </a:lnSpc>
              </a:pPr>
              <a:r>
                <a:rPr lang="en-US" sz="2572">
                  <a:solidFill>
                    <a:srgbClr val="FF3131"/>
                  </a:solidFill>
                  <a:latin typeface="Aileron Bold Italics"/>
                </a:rPr>
                <a:t>S</a:t>
              </a:r>
              <a:r>
                <a:rPr lang="en-US" sz="2572">
                  <a:solidFill>
                    <a:srgbClr val="FFFFFF"/>
                  </a:solidFill>
                  <a:latin typeface="Aileron Bold Italics"/>
                </a:rPr>
                <a:t>WELLING </a:t>
              </a:r>
            </a:p>
            <a:p>
              <a:pPr algn="ctr">
                <a:lnSpc>
                  <a:spcPts val="2233"/>
                </a:lnSpc>
              </a:pPr>
              <a:r>
                <a:rPr lang="en-US" sz="1772">
                  <a:solidFill>
                    <a:srgbClr val="FFFFFF"/>
                  </a:solidFill>
                  <a:latin typeface="Aileron Bold"/>
                </a:rPr>
                <a:t>(BENGKAK DAN SAKIT) 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617833" y="8977997"/>
            <a:ext cx="2776645" cy="802669"/>
            <a:chOff x="0" y="0"/>
            <a:chExt cx="3702194" cy="1070225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3702194" cy="1070225"/>
              <a:chOff x="0" y="0"/>
              <a:chExt cx="812800" cy="23496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3496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57150"/>
                <a:ext cx="8128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354767" y="-28575"/>
              <a:ext cx="3068766" cy="970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1"/>
                </a:lnSpc>
              </a:pPr>
              <a:r>
                <a:rPr lang="en-US" sz="2572">
                  <a:solidFill>
                    <a:srgbClr val="FF3131"/>
                  </a:solidFill>
                  <a:latin typeface="Aileron Bold Italics"/>
                </a:rPr>
                <a:t>B</a:t>
              </a:r>
              <a:r>
                <a:rPr lang="en-US" sz="2572">
                  <a:solidFill>
                    <a:srgbClr val="FFFFFF"/>
                  </a:solidFill>
                  <a:latin typeface="Aileron Bold Italics"/>
                </a:rPr>
                <a:t>URNS </a:t>
              </a:r>
            </a:p>
            <a:p>
              <a:pPr algn="ctr">
                <a:lnSpc>
                  <a:spcPts val="2485"/>
                </a:lnSpc>
              </a:pPr>
              <a:r>
                <a:rPr lang="en-US" sz="1972">
                  <a:solidFill>
                    <a:srgbClr val="FFFFFF"/>
                  </a:solidFill>
                  <a:latin typeface="Aileron Bold"/>
                </a:rPr>
                <a:t>(TERBAKAR) 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157842" y="8977997"/>
            <a:ext cx="3803579" cy="802669"/>
            <a:chOff x="0" y="0"/>
            <a:chExt cx="5071439" cy="1070225"/>
          </a:xfrm>
        </p:grpSpPr>
        <p:grpSp>
          <p:nvGrpSpPr>
            <p:cNvPr id="51" name="Group 51"/>
            <p:cNvGrpSpPr/>
            <p:nvPr/>
          </p:nvGrpSpPr>
          <p:grpSpPr>
            <a:xfrm>
              <a:off x="47852" y="0"/>
              <a:ext cx="4975735" cy="1070225"/>
              <a:chOff x="0" y="0"/>
              <a:chExt cx="1092400" cy="23496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092400" cy="234963"/>
              </a:xfrm>
              <a:custGeom>
                <a:avLst/>
                <a:gdLst/>
                <a:ahLst/>
                <a:cxnLst/>
                <a:rect l="l" t="t" r="r" b="b"/>
                <a:pathLst>
                  <a:path w="1092400" h="234963">
                    <a:moveTo>
                      <a:pt x="0" y="0"/>
                    </a:moveTo>
                    <a:lnTo>
                      <a:pt x="1092400" y="0"/>
                    </a:lnTo>
                    <a:lnTo>
                      <a:pt x="1092400" y="234963"/>
                    </a:lnTo>
                    <a:lnTo>
                      <a:pt x="0" y="234963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57150"/>
                <a:ext cx="1092400" cy="292113"/>
              </a:xfrm>
              <a:prstGeom prst="rect">
                <a:avLst/>
              </a:prstGeom>
            </p:spPr>
            <p:txBody>
              <a:bodyPr lIns="45706" tIns="45706" rIns="45706" bIns="45706" rtlCol="0" anchor="ctr"/>
              <a:lstStyle/>
              <a:p>
                <a:pPr algn="ctr">
                  <a:lnSpc>
                    <a:spcPts val="3464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0" y="35483"/>
              <a:ext cx="5071439" cy="92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1"/>
                </a:lnSpc>
              </a:pPr>
              <a:r>
                <a:rPr lang="en-US" sz="2572">
                  <a:solidFill>
                    <a:srgbClr val="FF3131"/>
                  </a:solidFill>
                  <a:latin typeface="Aileron Bold Italics"/>
                </a:rPr>
                <a:t>L</a:t>
              </a:r>
              <a:r>
                <a:rPr lang="en-US" sz="2572">
                  <a:solidFill>
                    <a:srgbClr val="FFFFFF"/>
                  </a:solidFill>
                  <a:latin typeface="Aileron Bold Italics"/>
                </a:rPr>
                <a:t>ACERATIONS </a:t>
              </a:r>
            </a:p>
            <a:p>
              <a:pPr algn="ctr">
                <a:lnSpc>
                  <a:spcPts val="2233"/>
                </a:lnSpc>
              </a:pPr>
              <a:r>
                <a:rPr lang="en-US" sz="1772">
                  <a:solidFill>
                    <a:srgbClr val="FFFFFF"/>
                  </a:solidFill>
                  <a:latin typeface="Aileron Bold"/>
                </a:rPr>
                <a:t>(LUKA AKIBAT OBJEK TUMPUL)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618606"/>
            <a:ext cx="16230600" cy="115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4078" spc="20">
                <a:solidFill>
                  <a:srgbClr val="2B2C30"/>
                </a:solidFill>
                <a:latin typeface="Playfair Display Bold"/>
              </a:rPr>
              <a:t>PENILAIAN SEKUNDER KEATAS MANGSA </a:t>
            </a:r>
          </a:p>
          <a:p>
            <a:pPr algn="ctr">
              <a:lnSpc>
                <a:spcPts val="4526"/>
              </a:lnSpc>
            </a:pPr>
            <a:r>
              <a:rPr lang="en-US" sz="4078" spc="20">
                <a:solidFill>
                  <a:srgbClr val="2B2C30"/>
                </a:solidFill>
                <a:latin typeface="Playfair Display Bold Italics"/>
              </a:rPr>
              <a:t>(SECONDARY SURVEY)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680351" y="3238427"/>
            <a:ext cx="13570235" cy="5644950"/>
            <a:chOff x="0" y="0"/>
            <a:chExt cx="18093647" cy="7526600"/>
          </a:xfrm>
        </p:grpSpPr>
        <p:sp>
          <p:nvSpPr>
            <p:cNvPr id="5" name="TextBox 5"/>
            <p:cNvSpPr txBox="1"/>
            <p:nvPr/>
          </p:nvSpPr>
          <p:spPr>
            <a:xfrm>
              <a:off x="3555876" y="445032"/>
              <a:ext cx="14537771" cy="59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888">
                  <a:solidFill>
                    <a:srgbClr val="000000"/>
                  </a:solidFill>
                  <a:latin typeface="Aileron Bold Italics"/>
                </a:rPr>
                <a:t>ALLERGIES</a:t>
              </a:r>
              <a:r>
                <a:rPr lang="en-US" sz="2888">
                  <a:solidFill>
                    <a:srgbClr val="000000"/>
                  </a:solidFill>
                  <a:latin typeface="Aileron"/>
                </a:rPr>
                <a:t> (Alahan)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777938" cy="7255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FF3131"/>
                  </a:solidFill>
                  <a:latin typeface="Aileron Bold"/>
                </a:rPr>
                <a:t>A 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FF3131"/>
                  </a:solidFill>
                  <a:latin typeface="Aileron Bold"/>
                </a:rPr>
                <a:t>M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FF3131"/>
                  </a:solidFill>
                  <a:latin typeface="Aileron Bold"/>
                </a:rPr>
                <a:t>P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FF3131"/>
                  </a:solidFill>
                  <a:latin typeface="Aileron Bold"/>
                </a:rPr>
                <a:t>L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FF3131"/>
                  </a:solidFill>
                  <a:latin typeface="Aileron Bold"/>
                </a:rPr>
                <a:t>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7938" y="-47625"/>
              <a:ext cx="1777938" cy="7255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000000"/>
                  </a:solidFill>
                  <a:latin typeface="Aileron Bold"/>
                </a:rPr>
                <a:t>-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000000"/>
                  </a:solidFill>
                  <a:latin typeface="Aileron Bold"/>
                </a:rPr>
                <a:t>-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000000"/>
                  </a:solidFill>
                  <a:latin typeface="Aileron Bold"/>
                </a:rPr>
                <a:t>-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000000"/>
                  </a:solidFill>
                  <a:latin typeface="Aileron Bold"/>
                </a:rPr>
                <a:t>-</a:t>
              </a:r>
            </a:p>
            <a:p>
              <a:pPr algn="ctr">
                <a:lnSpc>
                  <a:spcPts val="8627"/>
                </a:lnSpc>
              </a:pPr>
              <a:r>
                <a:rPr lang="en-US" sz="6847">
                  <a:solidFill>
                    <a:srgbClr val="000000"/>
                  </a:solidFill>
                  <a:latin typeface="Aileron Bold"/>
                </a:rPr>
                <a:t>-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55876" y="3469181"/>
              <a:ext cx="10557312" cy="59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888">
                  <a:solidFill>
                    <a:srgbClr val="000000"/>
                  </a:solidFill>
                  <a:latin typeface="Aileron Bold Italics"/>
                </a:rPr>
                <a:t>PAST MEDICAL HISTORY </a:t>
              </a:r>
              <a:r>
                <a:rPr lang="en-US" sz="2888">
                  <a:solidFill>
                    <a:srgbClr val="000000"/>
                  </a:solidFill>
                  <a:latin typeface="Aileron"/>
                </a:rPr>
                <a:t>(Sejarah kesihatan )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55876" y="2044942"/>
              <a:ext cx="8815861" cy="59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888">
                  <a:solidFill>
                    <a:srgbClr val="000000"/>
                  </a:solidFill>
                  <a:latin typeface="Aileron Bold Italics"/>
                </a:rPr>
                <a:t>MEDICATIONS </a:t>
              </a:r>
              <a:r>
                <a:rPr lang="en-US" sz="2888">
                  <a:solidFill>
                    <a:srgbClr val="000000"/>
                  </a:solidFill>
                  <a:latin typeface="Aileron"/>
                </a:rPr>
                <a:t>(Ubatan yang diambil)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555876" y="6319571"/>
              <a:ext cx="14537771" cy="1207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888">
                  <a:solidFill>
                    <a:srgbClr val="000000"/>
                  </a:solidFill>
                  <a:latin typeface="Aileron Bold Italics"/>
                </a:rPr>
                <a:t>EVENT OR  ENVIRONMENT RELATED TO THE INJURY                  </a:t>
              </a:r>
              <a:r>
                <a:rPr lang="en-US" sz="2888">
                  <a:solidFill>
                    <a:srgbClr val="000000"/>
                  </a:solidFill>
                  <a:latin typeface="Aileron"/>
                </a:rPr>
                <a:t>(Perkara atau keadaan yang menyebabkan kecederaan )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555876" y="4893419"/>
              <a:ext cx="10308533" cy="598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888">
                  <a:solidFill>
                    <a:srgbClr val="000000"/>
                  </a:solidFill>
                  <a:latin typeface="Aileron Bold Italics"/>
                </a:rPr>
                <a:t>LAST MEAL </a:t>
              </a:r>
              <a:r>
                <a:rPr lang="en-US" sz="2888">
                  <a:solidFill>
                    <a:srgbClr val="000000"/>
                  </a:solidFill>
                  <a:latin typeface="Aileron"/>
                </a:rPr>
                <a:t>( Makan  terakhir  yang dimakan )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4452" y="1028700"/>
            <a:ext cx="6679096" cy="8229600"/>
          </a:xfrm>
          <a:custGeom>
            <a:avLst/>
            <a:gdLst/>
            <a:ahLst/>
            <a:cxnLst/>
            <a:rect l="l" t="t" r="r" b="b"/>
            <a:pathLst>
              <a:path w="6679096" h="8229600">
                <a:moveTo>
                  <a:pt x="0" y="0"/>
                </a:moveTo>
                <a:lnTo>
                  <a:pt x="6679096" y="0"/>
                </a:lnTo>
                <a:lnTo>
                  <a:pt x="6679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66737" y="4102848"/>
            <a:ext cx="10628045" cy="2081303"/>
            <a:chOff x="0" y="0"/>
            <a:chExt cx="14170727" cy="2775071"/>
          </a:xfrm>
        </p:grpSpPr>
        <p:sp>
          <p:nvSpPr>
            <p:cNvPr id="4" name="TextBox 4"/>
            <p:cNvSpPr txBox="1"/>
            <p:nvPr/>
          </p:nvSpPr>
          <p:spPr>
            <a:xfrm>
              <a:off x="0" y="1009575"/>
              <a:ext cx="14170727" cy="851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5"/>
                </a:lnSpc>
              </a:pPr>
              <a:r>
                <a:rPr lang="en-US" sz="4695" spc="23">
                  <a:solidFill>
                    <a:srgbClr val="2B2C30"/>
                  </a:solidFill>
                  <a:latin typeface="Open Sauce Bold"/>
                </a:rPr>
                <a:t>TERCEKIK </a:t>
              </a:r>
              <a:r>
                <a:rPr lang="en-US" sz="4695" spc="23">
                  <a:solidFill>
                    <a:srgbClr val="2B2C30"/>
                  </a:solidFill>
                  <a:latin typeface="Open Sauce Bold Italics"/>
                </a:rPr>
                <a:t>(CHOKING)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 rot="5400000">
              <a:off x="6888075" y="-4507581"/>
              <a:ext cx="394578" cy="14170727"/>
              <a:chOff x="0" y="0"/>
              <a:chExt cx="77941" cy="27991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6888075" y="-6888075"/>
              <a:ext cx="394578" cy="14170727"/>
              <a:chOff x="0" y="0"/>
              <a:chExt cx="77941" cy="27991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75073" y="3380537"/>
            <a:ext cx="5081294" cy="50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7"/>
              </a:lnSpc>
            </a:pPr>
            <a:r>
              <a:rPr lang="en-US" sz="3219">
                <a:solidFill>
                  <a:srgbClr val="000000"/>
                </a:solidFill>
                <a:latin typeface="Aileron Bold"/>
              </a:rPr>
              <a:t>DEFINASI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066800"/>
            <a:ext cx="16230600" cy="65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TERCEKIK (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CHOKING</a:t>
            </a: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75073" y="4136090"/>
            <a:ext cx="6984227" cy="170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0"/>
              </a:lnSpc>
            </a:pPr>
            <a:r>
              <a:rPr lang="en-US" sz="2600">
                <a:solidFill>
                  <a:srgbClr val="000000"/>
                </a:solidFill>
                <a:latin typeface="Aileron"/>
              </a:rPr>
              <a:t>Tercekik boleh dimaksudkan berlakunya sekatan pada saluran pernafasan oleh benda asing.</a:t>
            </a:r>
          </a:p>
          <a:p>
            <a:pPr algn="just">
              <a:lnSpc>
                <a:spcPts val="3105"/>
              </a:lnSpc>
            </a:pPr>
            <a:endParaRPr lang="en-US" sz="2600">
              <a:solidFill>
                <a:srgbClr val="000000"/>
              </a:solidFill>
              <a:latin typeface="Ailero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8700" y="2959096"/>
            <a:ext cx="8529544" cy="6299204"/>
          </a:xfrm>
          <a:custGeom>
            <a:avLst/>
            <a:gdLst/>
            <a:ahLst/>
            <a:cxnLst/>
            <a:rect l="l" t="t" r="r" b="b"/>
            <a:pathLst>
              <a:path w="8529544" h="6299204">
                <a:moveTo>
                  <a:pt x="0" y="0"/>
                </a:moveTo>
                <a:lnTo>
                  <a:pt x="8529544" y="0"/>
                </a:lnTo>
                <a:lnTo>
                  <a:pt x="8529544" y="6299204"/>
                </a:lnTo>
                <a:lnTo>
                  <a:pt x="0" y="6299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8731" y="2442822"/>
            <a:ext cx="5244934" cy="6059330"/>
          </a:xfrm>
          <a:custGeom>
            <a:avLst/>
            <a:gdLst/>
            <a:ahLst/>
            <a:cxnLst/>
            <a:rect l="l" t="t" r="r" b="b"/>
            <a:pathLst>
              <a:path w="5244934" h="6059330">
                <a:moveTo>
                  <a:pt x="0" y="0"/>
                </a:moveTo>
                <a:lnTo>
                  <a:pt x="5244934" y="0"/>
                </a:lnTo>
                <a:lnTo>
                  <a:pt x="5244934" y="6059330"/>
                </a:lnTo>
                <a:lnTo>
                  <a:pt x="0" y="6059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21" t="-19810" r="-11458" b="-696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60869" y="1888619"/>
            <a:ext cx="9222705" cy="55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5"/>
              </a:lnSpc>
            </a:pPr>
            <a:r>
              <a:rPr lang="en-US" sz="3519">
                <a:solidFill>
                  <a:srgbClr val="FF3131"/>
                </a:solidFill>
                <a:latin typeface="Playfair Display Bold"/>
              </a:rPr>
              <a:t>DEWASA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04859" y="3469565"/>
            <a:ext cx="10354441" cy="389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7"/>
              </a:lnSpc>
            </a:pPr>
            <a:r>
              <a:rPr lang="en-US" sz="2757">
                <a:solidFill>
                  <a:srgbClr val="000000"/>
                </a:solidFill>
                <a:latin typeface="Aileron Bold"/>
              </a:rPr>
              <a:t>Tanda Tercekik (Dewasa):-</a:t>
            </a:r>
          </a:p>
          <a:p>
            <a:pPr marL="595376" lvl="1" indent="-297688">
              <a:lnSpc>
                <a:spcPts val="4467"/>
              </a:lnSpc>
              <a:buFont typeface="Arial"/>
              <a:buChar char="•"/>
            </a:pPr>
            <a:r>
              <a:rPr lang="en-US" sz="2757">
                <a:solidFill>
                  <a:srgbClr val="000000"/>
                </a:solidFill>
                <a:latin typeface="Aileron"/>
              </a:rPr>
              <a:t>Sukar untuk bernafas;</a:t>
            </a:r>
          </a:p>
          <a:p>
            <a:pPr marL="595376" lvl="1" indent="-297688">
              <a:lnSpc>
                <a:spcPts val="4467"/>
              </a:lnSpc>
              <a:buFont typeface="Arial"/>
              <a:buChar char="•"/>
            </a:pPr>
            <a:r>
              <a:rPr lang="en-US" sz="2757">
                <a:solidFill>
                  <a:srgbClr val="000000"/>
                </a:solidFill>
                <a:latin typeface="Aileron"/>
              </a:rPr>
              <a:t>Sukar untuk bercakap atau tidak bercakap;</a:t>
            </a:r>
          </a:p>
          <a:p>
            <a:pPr marL="595376" lvl="1" indent="-297688">
              <a:lnSpc>
                <a:spcPts val="4467"/>
              </a:lnSpc>
              <a:buFont typeface="Arial"/>
              <a:buChar char="•"/>
            </a:pPr>
            <a:r>
              <a:rPr lang="en-US" sz="2757">
                <a:solidFill>
                  <a:srgbClr val="000000"/>
                </a:solidFill>
                <a:latin typeface="Aileron"/>
              </a:rPr>
              <a:t>Kebiasanya mangsa memegang leher memberi tanda tercekik; dan</a:t>
            </a:r>
          </a:p>
          <a:p>
            <a:pPr marL="595376" lvl="1" indent="-297688">
              <a:lnSpc>
                <a:spcPts val="4467"/>
              </a:lnSpc>
              <a:buFont typeface="Arial"/>
              <a:buChar char="•"/>
            </a:pPr>
            <a:r>
              <a:rPr lang="en-US" sz="2757">
                <a:solidFill>
                  <a:srgbClr val="231F20"/>
                </a:solidFill>
                <a:latin typeface="Aileron"/>
              </a:rPr>
              <a:t>Batuk yang tidak efektif.</a:t>
            </a:r>
          </a:p>
          <a:p>
            <a:pPr>
              <a:lnSpc>
                <a:spcPts val="4467"/>
              </a:lnSpc>
            </a:pPr>
            <a:endParaRPr lang="en-US" sz="2757">
              <a:solidFill>
                <a:srgbClr val="231F20"/>
              </a:solidFill>
              <a:latin typeface="Ailero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066800"/>
            <a:ext cx="16230600" cy="65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TERCEKIK (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CHOKING</a:t>
            </a: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84594" y="8384225"/>
            <a:ext cx="9938035" cy="998304"/>
            <a:chOff x="0" y="0"/>
            <a:chExt cx="13250714" cy="133107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250714" cy="1331072"/>
              <a:chOff x="0" y="0"/>
              <a:chExt cx="3250990" cy="3265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250990" cy="326571"/>
              </a:xfrm>
              <a:custGeom>
                <a:avLst/>
                <a:gdLst/>
                <a:ahLst/>
                <a:cxnLst/>
                <a:rect l="l" t="t" r="r" b="b"/>
                <a:pathLst>
                  <a:path w="3250990" h="326571">
                    <a:moveTo>
                      <a:pt x="37632" y="0"/>
                    </a:moveTo>
                    <a:lnTo>
                      <a:pt x="3213358" y="0"/>
                    </a:lnTo>
                    <a:cubicBezTo>
                      <a:pt x="3234142" y="0"/>
                      <a:pt x="3250990" y="16848"/>
                      <a:pt x="3250990" y="37632"/>
                    </a:cubicBezTo>
                    <a:lnTo>
                      <a:pt x="3250990" y="288939"/>
                    </a:lnTo>
                    <a:cubicBezTo>
                      <a:pt x="3250990" y="309723"/>
                      <a:pt x="3234142" y="326571"/>
                      <a:pt x="3213358" y="326571"/>
                    </a:cubicBezTo>
                    <a:lnTo>
                      <a:pt x="37632" y="326571"/>
                    </a:lnTo>
                    <a:cubicBezTo>
                      <a:pt x="16848" y="326571"/>
                      <a:pt x="0" y="309723"/>
                      <a:pt x="0" y="288939"/>
                    </a:cubicBezTo>
                    <a:lnTo>
                      <a:pt x="0" y="37632"/>
                    </a:lnTo>
                    <a:cubicBezTo>
                      <a:pt x="0" y="16848"/>
                      <a:pt x="16848" y="0"/>
                      <a:pt x="3763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3131"/>
                </a:solidFill>
                <a:prstDash val="sysDot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3250990" cy="3456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148053"/>
              <a:ext cx="13250714" cy="1046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6"/>
                </a:lnSpc>
              </a:pPr>
              <a:r>
                <a:rPr lang="en-US" sz="2465">
                  <a:solidFill>
                    <a:srgbClr val="000000"/>
                  </a:solidFill>
                  <a:latin typeface="Aileron"/>
                </a:rPr>
                <a:t>Sekiranya mangsa tidak sedarkan diri dan tiada nadi terus lakukan </a:t>
              </a:r>
            </a:p>
            <a:p>
              <a:pPr algn="ctr">
                <a:lnSpc>
                  <a:spcPts val="3106"/>
                </a:lnSpc>
              </a:pPr>
              <a:r>
                <a:rPr lang="en-US" sz="2465">
                  <a:solidFill>
                    <a:srgbClr val="000000"/>
                  </a:solidFill>
                  <a:latin typeface="Aileron Bold Italics"/>
                </a:rPr>
                <a:t>CPR (CARDIOPULMONARY RESUSCITATION)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47776" y="1694135"/>
            <a:ext cx="6531923" cy="7302871"/>
          </a:xfrm>
          <a:custGeom>
            <a:avLst/>
            <a:gdLst/>
            <a:ahLst/>
            <a:cxnLst/>
            <a:rect l="l" t="t" r="r" b="b"/>
            <a:pathLst>
              <a:path w="6531923" h="7302871">
                <a:moveTo>
                  <a:pt x="0" y="0"/>
                </a:moveTo>
                <a:lnTo>
                  <a:pt x="6531923" y="0"/>
                </a:lnTo>
                <a:lnTo>
                  <a:pt x="6531923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8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704880"/>
            <a:ext cx="16230600" cy="146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PERTOLONGAN CEMAS KEPADA MANGSA TERCEKIK </a:t>
            </a:r>
          </a:p>
          <a:p>
            <a:pPr algn="ctr">
              <a:lnSpc>
                <a:spcPts val="5688"/>
              </a:lnSpc>
            </a:pPr>
            <a:r>
              <a:rPr lang="en-US" sz="4245" spc="21">
                <a:solidFill>
                  <a:srgbClr val="FF3131"/>
                </a:solidFill>
                <a:latin typeface="Playfair Display Bold"/>
              </a:rPr>
              <a:t>(DEWASA)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74059" y="2537328"/>
            <a:ext cx="10178717" cy="520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5"/>
              </a:lnSpc>
            </a:pPr>
            <a:r>
              <a:rPr lang="en-US" sz="2793">
                <a:solidFill>
                  <a:srgbClr val="000000"/>
                </a:solidFill>
                <a:latin typeface="Aileron Bold"/>
              </a:rPr>
              <a:t>Minta Orang Lain Dapatkan Bantuan</a:t>
            </a:r>
          </a:p>
          <a:p>
            <a:pPr marL="603074" lvl="1" indent="-301537" algn="just">
              <a:lnSpc>
                <a:spcPts val="3575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Aileron"/>
              </a:rPr>
              <a:t>Minta orang yang ada berhampiran hubungi taliankecemasan (999) dapatakan bantuan pihak ambulan.</a:t>
            </a:r>
          </a:p>
          <a:p>
            <a:pPr>
              <a:lnSpc>
                <a:spcPts val="1717"/>
              </a:lnSpc>
            </a:pPr>
            <a:endParaRPr lang="en-US" sz="2793">
              <a:solidFill>
                <a:srgbClr val="000000"/>
              </a:solidFill>
              <a:latin typeface="Aileron"/>
            </a:endParaRPr>
          </a:p>
          <a:p>
            <a:pPr>
              <a:lnSpc>
                <a:spcPts val="3575"/>
              </a:lnSpc>
            </a:pPr>
            <a:r>
              <a:rPr lang="en-US" sz="2793">
                <a:solidFill>
                  <a:srgbClr val="000000"/>
                </a:solidFill>
                <a:latin typeface="Aileron Bold"/>
              </a:rPr>
              <a:t>Mangsa Tercekik Ringan (</a:t>
            </a:r>
            <a:r>
              <a:rPr lang="en-US" sz="2793">
                <a:solidFill>
                  <a:srgbClr val="000000"/>
                </a:solidFill>
                <a:latin typeface="Aileron Bold Italics"/>
              </a:rPr>
              <a:t>Victim Mild Choking</a:t>
            </a:r>
            <a:r>
              <a:rPr lang="en-US" sz="2793">
                <a:solidFill>
                  <a:srgbClr val="000000"/>
                </a:solidFill>
                <a:latin typeface="Aileron Bold"/>
              </a:rPr>
              <a:t>)</a:t>
            </a:r>
          </a:p>
          <a:p>
            <a:pPr marL="603074" lvl="1" indent="-301537" algn="just">
              <a:lnSpc>
                <a:spcPts val="3575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Aileron"/>
              </a:rPr>
              <a:t>Kenalkan diri anda untuk membantunya dan galakkan mangsa untuk batuk sehingga benda asing keluar.</a:t>
            </a:r>
          </a:p>
          <a:p>
            <a:pPr>
              <a:lnSpc>
                <a:spcPts val="3575"/>
              </a:lnSpc>
            </a:pPr>
            <a:endParaRPr lang="en-US" sz="2793">
              <a:solidFill>
                <a:srgbClr val="000000"/>
              </a:solidFill>
              <a:latin typeface="Aileron"/>
            </a:endParaRPr>
          </a:p>
          <a:p>
            <a:pPr>
              <a:lnSpc>
                <a:spcPts val="3575"/>
              </a:lnSpc>
            </a:pPr>
            <a:r>
              <a:rPr lang="en-US" sz="2793">
                <a:solidFill>
                  <a:srgbClr val="000000"/>
                </a:solidFill>
                <a:latin typeface="Aileron Bold"/>
              </a:rPr>
              <a:t>Mangsa Tercekik Teruk Tapi Masih Sedar </a:t>
            </a:r>
          </a:p>
          <a:p>
            <a:pPr marL="603074" lvl="1" indent="-301537" algn="just">
              <a:lnSpc>
                <a:spcPts val="3575"/>
              </a:lnSpc>
              <a:buFont typeface="Arial"/>
              <a:buChar char="•"/>
            </a:pPr>
            <a:r>
              <a:rPr lang="en-US" sz="2793">
                <a:solidFill>
                  <a:srgbClr val="000000"/>
                </a:solidFill>
                <a:latin typeface="Aileron"/>
              </a:rPr>
              <a:t>Kenalkan diri anda untuk membantunya dan lakukan </a:t>
            </a:r>
            <a:r>
              <a:rPr lang="en-US" sz="2793">
                <a:solidFill>
                  <a:srgbClr val="000000"/>
                </a:solidFill>
                <a:latin typeface="Aileron Bold Italics"/>
              </a:rPr>
              <a:t>5  kali “back blow” </a:t>
            </a:r>
            <a:r>
              <a:rPr lang="en-US" sz="2793">
                <a:solidFill>
                  <a:srgbClr val="000000"/>
                </a:solidFill>
                <a:latin typeface="Aileron"/>
              </a:rPr>
              <a:t>serta </a:t>
            </a:r>
            <a:r>
              <a:rPr lang="en-US" sz="2793">
                <a:solidFill>
                  <a:srgbClr val="000000"/>
                </a:solidFill>
                <a:latin typeface="Aileron Bold"/>
              </a:rPr>
              <a:t>5 kali </a:t>
            </a:r>
            <a:r>
              <a:rPr lang="en-US" sz="2793">
                <a:solidFill>
                  <a:srgbClr val="000000"/>
                </a:solidFill>
                <a:latin typeface="Aileron Bold Italics"/>
              </a:rPr>
              <a:t>“abdominal thrust” (Heimlich Maneuver) </a:t>
            </a:r>
            <a:r>
              <a:rPr lang="en-US" sz="2793">
                <a:solidFill>
                  <a:srgbClr val="000000"/>
                </a:solidFill>
                <a:latin typeface="Aileron"/>
              </a:rPr>
              <a:t>secara berulang sehingga bendasing keluar.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6621" y="2577182"/>
            <a:ext cx="15031201" cy="6074067"/>
            <a:chOff x="0" y="0"/>
            <a:chExt cx="20041601" cy="8098756"/>
          </a:xfrm>
        </p:grpSpPr>
        <p:sp>
          <p:nvSpPr>
            <p:cNvPr id="4" name="TextBox 4"/>
            <p:cNvSpPr txBox="1"/>
            <p:nvPr/>
          </p:nvSpPr>
          <p:spPr>
            <a:xfrm>
              <a:off x="128505" y="6318012"/>
              <a:ext cx="4246515" cy="891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6"/>
                </a:lnSpc>
              </a:pPr>
              <a:r>
                <a:rPr lang="en-US" sz="2106">
                  <a:solidFill>
                    <a:srgbClr val="000000"/>
                  </a:solidFill>
                  <a:latin typeface="Aileron"/>
                </a:rPr>
                <a:t>Kenal diri, </a:t>
              </a:r>
            </a:p>
            <a:p>
              <a:pPr algn="ctr">
                <a:lnSpc>
                  <a:spcPts val="2696"/>
                </a:lnSpc>
              </a:pPr>
              <a:r>
                <a:rPr lang="en-US" sz="2106">
                  <a:solidFill>
                    <a:srgbClr val="000000"/>
                  </a:solidFill>
                  <a:latin typeface="Aileron"/>
                </a:rPr>
                <a:t>Lihat tanda bayi tercekik.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825144" y="433777"/>
              <a:ext cx="2853238" cy="5730876"/>
            </a:xfrm>
            <a:custGeom>
              <a:avLst/>
              <a:gdLst/>
              <a:ahLst/>
              <a:cxnLst/>
              <a:rect l="l" t="t" r="r" b="b"/>
              <a:pathLst>
                <a:path w="2853238" h="5730876">
                  <a:moveTo>
                    <a:pt x="0" y="0"/>
                  </a:moveTo>
                  <a:lnTo>
                    <a:pt x="2853238" y="0"/>
                  </a:lnTo>
                  <a:lnTo>
                    <a:pt x="2853238" y="5730876"/>
                  </a:lnTo>
                  <a:lnTo>
                    <a:pt x="0" y="5730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8342" t="-19102" r="-51558" b="-18914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395677"/>
              <a:ext cx="914455" cy="1621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73"/>
                </a:lnSpc>
              </a:pPr>
              <a:r>
                <a:rPr lang="en-US" sz="7836">
                  <a:solidFill>
                    <a:srgbClr val="000000"/>
                  </a:solidFill>
                  <a:latin typeface="League Spartan"/>
                </a:rPr>
                <a:t>1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6091008" y="0"/>
              <a:ext cx="3315740" cy="6221707"/>
            </a:xfrm>
            <a:custGeom>
              <a:avLst/>
              <a:gdLst/>
              <a:ahLst/>
              <a:cxnLst/>
              <a:rect l="l" t="t" r="r" b="b"/>
              <a:pathLst>
                <a:path w="3315740" h="6221707">
                  <a:moveTo>
                    <a:pt x="0" y="0"/>
                  </a:moveTo>
                  <a:lnTo>
                    <a:pt x="3315740" y="0"/>
                  </a:lnTo>
                  <a:lnTo>
                    <a:pt x="3315740" y="6221707"/>
                  </a:lnTo>
                  <a:lnTo>
                    <a:pt x="0" y="6221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256" t="-11293" r="-48512" b="-8869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5176553" y="395677"/>
              <a:ext cx="914455" cy="1621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73"/>
                </a:lnSpc>
              </a:pPr>
              <a:r>
                <a:rPr lang="en-US" sz="7836">
                  <a:solidFill>
                    <a:srgbClr val="000000"/>
                  </a:solidFill>
                  <a:latin typeface="League Spartan"/>
                </a:rPr>
                <a:t>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243402" y="6289575"/>
              <a:ext cx="4506748" cy="1632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6"/>
                </a:lnSpc>
              </a:pPr>
              <a:r>
                <a:rPr lang="en-US" sz="2106">
                  <a:solidFill>
                    <a:srgbClr val="000000"/>
                  </a:solidFill>
                  <a:latin typeface="Aileron"/>
                </a:rPr>
                <a:t>Mohon bantuan hubungi talian </a:t>
              </a:r>
            </a:p>
            <a:p>
              <a:pPr algn="ctr">
                <a:lnSpc>
                  <a:spcPts val="4441"/>
                </a:lnSpc>
              </a:pPr>
              <a:r>
                <a:rPr lang="en-US" sz="3470">
                  <a:solidFill>
                    <a:srgbClr val="000000"/>
                  </a:solidFill>
                  <a:latin typeface="Aileron Bold"/>
                </a:rPr>
                <a:t>999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191970" y="521530"/>
              <a:ext cx="2387822" cy="5560064"/>
            </a:xfrm>
            <a:custGeom>
              <a:avLst/>
              <a:gdLst/>
              <a:ahLst/>
              <a:cxnLst/>
              <a:rect l="l" t="t" r="r" b="b"/>
              <a:pathLst>
                <a:path w="2387822" h="5560064">
                  <a:moveTo>
                    <a:pt x="0" y="0"/>
                  </a:moveTo>
                  <a:lnTo>
                    <a:pt x="2387822" y="0"/>
                  </a:lnTo>
                  <a:lnTo>
                    <a:pt x="2387822" y="5560064"/>
                  </a:lnTo>
                  <a:lnTo>
                    <a:pt x="0" y="5560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5175" t="-33107" r="-71826" b="-9825"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0613339" y="395677"/>
              <a:ext cx="914455" cy="1621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73"/>
                </a:lnSpc>
              </a:pPr>
              <a:r>
                <a:rPr lang="en-US" sz="7836">
                  <a:solidFill>
                    <a:srgbClr val="000000"/>
                  </a:solidFill>
                  <a:latin typeface="League Spartan"/>
                </a:rPr>
                <a:t>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18533" y="6300435"/>
              <a:ext cx="4246515" cy="1798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6"/>
                </a:lnSpc>
              </a:pPr>
              <a:r>
                <a:rPr lang="en-US" sz="2106">
                  <a:solidFill>
                    <a:srgbClr val="000000"/>
                  </a:solidFill>
                  <a:latin typeface="Aileron"/>
                </a:rPr>
                <a:t>Lakukan 5X </a:t>
              </a:r>
            </a:p>
            <a:p>
              <a:pPr algn="ctr">
                <a:lnSpc>
                  <a:spcPts val="4441"/>
                </a:lnSpc>
              </a:pPr>
              <a:r>
                <a:rPr lang="en-US" sz="3470">
                  <a:solidFill>
                    <a:srgbClr val="000000"/>
                  </a:solidFill>
                  <a:latin typeface="Aileron Bold"/>
                </a:rPr>
                <a:t>“Back Blow” </a:t>
              </a:r>
            </a:p>
            <a:p>
              <a:pPr algn="ctr">
                <a:lnSpc>
                  <a:spcPts val="3627"/>
                </a:lnSpc>
              </a:pPr>
              <a:endParaRPr lang="en-US" sz="3470">
                <a:solidFill>
                  <a:srgbClr val="000000"/>
                </a:solidFill>
                <a:latin typeface="Aileron Bold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6709541" y="925664"/>
              <a:ext cx="2273324" cy="5382960"/>
            </a:xfrm>
            <a:custGeom>
              <a:avLst/>
              <a:gdLst/>
              <a:ahLst/>
              <a:cxnLst/>
              <a:rect l="l" t="t" r="r" b="b"/>
              <a:pathLst>
                <a:path w="2273324" h="5382960">
                  <a:moveTo>
                    <a:pt x="0" y="0"/>
                  </a:moveTo>
                  <a:lnTo>
                    <a:pt x="2273324" y="0"/>
                  </a:lnTo>
                  <a:lnTo>
                    <a:pt x="2273324" y="5382961"/>
                  </a:lnTo>
                  <a:lnTo>
                    <a:pt x="0" y="5382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3938" t="-15062" r="-52787" b="-8670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5795086" y="395677"/>
              <a:ext cx="914455" cy="1621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73"/>
                </a:lnSpc>
              </a:pPr>
              <a:r>
                <a:rPr lang="en-US" sz="7836">
                  <a:solidFill>
                    <a:srgbClr val="000000"/>
                  </a:solidFill>
                  <a:latin typeface="League Spartan"/>
                </a:rPr>
                <a:t>4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795086" y="6318012"/>
              <a:ext cx="4246515" cy="1641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6"/>
                </a:lnSpc>
              </a:pPr>
              <a:r>
                <a:rPr lang="en-US" sz="2106">
                  <a:solidFill>
                    <a:srgbClr val="000000"/>
                  </a:solidFill>
                  <a:latin typeface="Aileron"/>
                </a:rPr>
                <a:t>Lakukan 5X</a:t>
              </a:r>
            </a:p>
            <a:p>
              <a:pPr algn="ctr">
                <a:lnSpc>
                  <a:spcPts val="4441"/>
                </a:lnSpc>
              </a:pPr>
              <a:r>
                <a:rPr lang="en-US" sz="3470">
                  <a:solidFill>
                    <a:srgbClr val="000000"/>
                  </a:solidFill>
                  <a:latin typeface="Aileron Bold"/>
                </a:rPr>
                <a:t>“Chest Thurst” </a:t>
              </a:r>
            </a:p>
            <a:p>
              <a:pPr algn="ctr">
                <a:lnSpc>
                  <a:spcPts val="2696"/>
                </a:lnSpc>
              </a:pPr>
              <a:endParaRPr lang="en-US" sz="3470">
                <a:solidFill>
                  <a:srgbClr val="000000"/>
                </a:solidFill>
                <a:latin typeface="Aileron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13730" y="8651249"/>
            <a:ext cx="12716983" cy="1277458"/>
            <a:chOff x="0" y="0"/>
            <a:chExt cx="16955977" cy="170327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6955977" cy="1703277"/>
              <a:chOff x="0" y="0"/>
              <a:chExt cx="3250990" cy="32657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250990" cy="326571"/>
              </a:xfrm>
              <a:custGeom>
                <a:avLst/>
                <a:gdLst/>
                <a:ahLst/>
                <a:cxnLst/>
                <a:rect l="l" t="t" r="r" b="b"/>
                <a:pathLst>
                  <a:path w="3250990" h="326571">
                    <a:moveTo>
                      <a:pt x="37632" y="0"/>
                    </a:moveTo>
                    <a:lnTo>
                      <a:pt x="3213358" y="0"/>
                    </a:lnTo>
                    <a:cubicBezTo>
                      <a:pt x="3234142" y="0"/>
                      <a:pt x="3250990" y="16848"/>
                      <a:pt x="3250990" y="37632"/>
                    </a:cubicBezTo>
                    <a:lnTo>
                      <a:pt x="3250990" y="288939"/>
                    </a:lnTo>
                    <a:cubicBezTo>
                      <a:pt x="3250990" y="309723"/>
                      <a:pt x="3234142" y="326571"/>
                      <a:pt x="3213358" y="326571"/>
                    </a:cubicBezTo>
                    <a:lnTo>
                      <a:pt x="37632" y="326571"/>
                    </a:lnTo>
                    <a:cubicBezTo>
                      <a:pt x="16848" y="326571"/>
                      <a:pt x="0" y="309723"/>
                      <a:pt x="0" y="288939"/>
                    </a:cubicBezTo>
                    <a:lnTo>
                      <a:pt x="0" y="37632"/>
                    </a:lnTo>
                    <a:cubicBezTo>
                      <a:pt x="0" y="16848"/>
                      <a:pt x="16848" y="0"/>
                      <a:pt x="3763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3131"/>
                </a:solidFill>
                <a:prstDash val="sysDot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3250990" cy="3456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1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06968"/>
              <a:ext cx="16955977" cy="1321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5"/>
                </a:lnSpc>
              </a:pPr>
              <a:r>
                <a:rPr lang="en-US" sz="3154">
                  <a:solidFill>
                    <a:srgbClr val="000000"/>
                  </a:solidFill>
                  <a:latin typeface="Aileron"/>
                </a:rPr>
                <a:t>Sekiranya mangsa tidak sedarkan diri dan tiada nadi terus lakukan </a:t>
              </a:r>
            </a:p>
            <a:p>
              <a:pPr algn="ctr">
                <a:lnSpc>
                  <a:spcPts val="3975"/>
                </a:lnSpc>
              </a:pPr>
              <a:r>
                <a:rPr lang="en-US" sz="3154">
                  <a:solidFill>
                    <a:srgbClr val="000000"/>
                  </a:solidFill>
                  <a:latin typeface="Aileron Bold Italics"/>
                </a:rPr>
                <a:t>CPR (CARDIOPULMONARY RESUSCITATION)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948722"/>
            <a:ext cx="16230600" cy="140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2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PERTOLONGAN CEMAS MANGSA TERCEKIK  </a:t>
            </a:r>
          </a:p>
          <a:p>
            <a:pPr algn="ctr">
              <a:lnSpc>
                <a:spcPts val="5518"/>
              </a:lnSpc>
            </a:pPr>
            <a:r>
              <a:rPr lang="en-US" sz="4345" spc="21">
                <a:solidFill>
                  <a:srgbClr val="FF3131"/>
                </a:solidFill>
                <a:latin typeface="Playfair Display Bold"/>
              </a:rPr>
              <a:t>(BAYI - </a:t>
            </a:r>
            <a:r>
              <a:rPr lang="en-US" sz="4345" u="sng" spc="21">
                <a:solidFill>
                  <a:srgbClr val="FF3131"/>
                </a:solidFill>
                <a:latin typeface="Playfair Display Bold"/>
              </a:rPr>
              <a:t>SEDARKAN DIRI</a:t>
            </a:r>
            <a:r>
              <a:rPr lang="en-US" sz="4345" spc="21">
                <a:solidFill>
                  <a:srgbClr val="FF3131"/>
                </a:solidFill>
                <a:latin typeface="Playfair Display Bold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7900" y="2116034"/>
            <a:ext cx="2473523" cy="3082677"/>
          </a:xfrm>
          <a:custGeom>
            <a:avLst/>
            <a:gdLst/>
            <a:ahLst/>
            <a:cxnLst/>
            <a:rect l="l" t="t" r="r" b="b"/>
            <a:pathLst>
              <a:path w="2473523" h="3082677">
                <a:moveTo>
                  <a:pt x="0" y="0"/>
                </a:moveTo>
                <a:lnTo>
                  <a:pt x="2473523" y="0"/>
                </a:lnTo>
                <a:lnTo>
                  <a:pt x="2473523" y="3082677"/>
                </a:lnTo>
                <a:lnTo>
                  <a:pt x="0" y="3082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22" r="-380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57900" y="5215740"/>
            <a:ext cx="2799244" cy="82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1"/>
              </a:lnSpc>
            </a:pPr>
            <a:r>
              <a:rPr lang="en-US" sz="1751">
                <a:solidFill>
                  <a:srgbClr val="000000"/>
                </a:solidFill>
                <a:latin typeface="Aileron"/>
              </a:rPr>
              <a:t>Letakkan Bayi dalam terlentang di tempat yang keras dan rata.</a:t>
            </a:r>
          </a:p>
        </p:txBody>
      </p:sp>
      <p:sp>
        <p:nvSpPr>
          <p:cNvPr id="5" name="Freeform 5"/>
          <p:cNvSpPr/>
          <p:nvPr/>
        </p:nvSpPr>
        <p:spPr>
          <a:xfrm>
            <a:off x="5315884" y="2116034"/>
            <a:ext cx="2677096" cy="3033173"/>
          </a:xfrm>
          <a:custGeom>
            <a:avLst/>
            <a:gdLst/>
            <a:ahLst/>
            <a:cxnLst/>
            <a:rect l="l" t="t" r="r" b="b"/>
            <a:pathLst>
              <a:path w="2677096" h="3033173">
                <a:moveTo>
                  <a:pt x="0" y="0"/>
                </a:moveTo>
                <a:lnTo>
                  <a:pt x="2677096" y="0"/>
                </a:lnTo>
                <a:lnTo>
                  <a:pt x="2677096" y="3033173"/>
                </a:lnTo>
                <a:lnTo>
                  <a:pt x="0" y="3033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991" r="-1314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15884" y="5214280"/>
            <a:ext cx="3058886" cy="110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"/>
              </a:lnSpc>
            </a:pPr>
            <a:r>
              <a:rPr lang="en-US" sz="1706">
                <a:solidFill>
                  <a:srgbClr val="000000"/>
                </a:solidFill>
                <a:latin typeface="Aileron"/>
              </a:rPr>
              <a:t>Buka salur pernafasan bayi dengan kaedah </a:t>
            </a:r>
            <a:r>
              <a:rPr lang="en-US" sz="1706">
                <a:solidFill>
                  <a:srgbClr val="000000"/>
                </a:solidFill>
                <a:latin typeface="Aileron Bold Italics"/>
              </a:rPr>
              <a:t>“Head Tilt, Chin Lift”.</a:t>
            </a:r>
          </a:p>
          <a:p>
            <a:pPr algn="ctr">
              <a:lnSpc>
                <a:spcPts val="2184"/>
              </a:lnSpc>
            </a:pPr>
            <a:r>
              <a:rPr lang="en-US" sz="1706">
                <a:solidFill>
                  <a:srgbClr val="000000"/>
                </a:solidFill>
                <a:latin typeface="Aileron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8949343" y="2116034"/>
            <a:ext cx="3669934" cy="3036103"/>
          </a:xfrm>
          <a:custGeom>
            <a:avLst/>
            <a:gdLst/>
            <a:ahLst/>
            <a:cxnLst/>
            <a:rect l="l" t="t" r="r" b="b"/>
            <a:pathLst>
              <a:path w="3669934" h="3036103">
                <a:moveTo>
                  <a:pt x="0" y="0"/>
                </a:moveTo>
                <a:lnTo>
                  <a:pt x="3669934" y="0"/>
                </a:lnTo>
                <a:lnTo>
                  <a:pt x="3669934" y="3036103"/>
                </a:lnTo>
                <a:lnTo>
                  <a:pt x="0" y="3036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40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949343" y="5036408"/>
            <a:ext cx="4244507" cy="1705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5315" lvl="1" indent="-192658">
              <a:lnSpc>
                <a:spcPts val="2284"/>
              </a:lnSpc>
              <a:buFont typeface="Arial"/>
              <a:buChar char="•"/>
            </a:pPr>
            <a:r>
              <a:rPr lang="en-US" sz="1784">
                <a:solidFill>
                  <a:srgbClr val="000000"/>
                </a:solidFill>
                <a:latin typeface="Aileron"/>
              </a:rPr>
              <a:t>Keluarkan Benda Asing daripada mulut bayi jika Nampak dan boleh diambil guna kaedah </a:t>
            </a:r>
            <a:r>
              <a:rPr lang="en-US" sz="1784">
                <a:solidFill>
                  <a:srgbClr val="000000"/>
                </a:solidFill>
                <a:latin typeface="Aileron Bold Italics"/>
              </a:rPr>
              <a:t>“FINGER SWEEP”.</a:t>
            </a:r>
          </a:p>
          <a:p>
            <a:pPr marL="385315" lvl="1" indent="-192658" algn="l">
              <a:lnSpc>
                <a:spcPts val="2284"/>
              </a:lnSpc>
              <a:buFont typeface="Arial"/>
              <a:buChar char="•"/>
            </a:pPr>
            <a:r>
              <a:rPr lang="en-US" sz="1784">
                <a:solidFill>
                  <a:srgbClr val="000000"/>
                </a:solidFill>
                <a:latin typeface="Aileron"/>
              </a:rPr>
              <a:t>Jangan Lakukan</a:t>
            </a:r>
            <a:r>
              <a:rPr lang="en-US" sz="1784">
                <a:solidFill>
                  <a:srgbClr val="000000"/>
                </a:solidFill>
                <a:latin typeface="Aileron Bold Italics"/>
              </a:rPr>
              <a:t> “Blind Sweep”.</a:t>
            </a:r>
          </a:p>
          <a:p>
            <a:pPr algn="ctr">
              <a:lnSpc>
                <a:spcPts val="2284"/>
              </a:lnSpc>
            </a:pPr>
            <a:endParaRPr lang="en-US" sz="1784">
              <a:solidFill>
                <a:srgbClr val="000000"/>
              </a:solidFill>
              <a:latin typeface="Aileron Bold Itali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615182" y="2116034"/>
            <a:ext cx="3644118" cy="3080147"/>
          </a:xfrm>
          <a:custGeom>
            <a:avLst/>
            <a:gdLst/>
            <a:ahLst/>
            <a:cxnLst/>
            <a:rect l="l" t="t" r="r" b="b"/>
            <a:pathLst>
              <a:path w="3644118" h="3080147">
                <a:moveTo>
                  <a:pt x="0" y="0"/>
                </a:moveTo>
                <a:lnTo>
                  <a:pt x="3644118" y="0"/>
                </a:lnTo>
                <a:lnTo>
                  <a:pt x="3644118" y="3080147"/>
                </a:lnTo>
                <a:lnTo>
                  <a:pt x="0" y="3080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907798" y="5214280"/>
            <a:ext cx="2925107" cy="61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</a:pPr>
            <a:r>
              <a:rPr lang="en-US" sz="1906">
                <a:solidFill>
                  <a:srgbClr val="000000"/>
                </a:solidFill>
                <a:latin typeface="Aileron"/>
              </a:rPr>
              <a:t>Berikan Hembusan 5 kali (1 Saat satu Hembusan)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82405"/>
            <a:ext cx="15889962" cy="1199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1"/>
              </a:lnSpc>
            </a:pPr>
            <a:r>
              <a:rPr lang="en-US" sz="4190" spc="20">
                <a:solidFill>
                  <a:srgbClr val="2B2C30"/>
                </a:solidFill>
                <a:latin typeface="Playfair Display Bold"/>
              </a:rPr>
              <a:t>PERTOLONGAN CEMAS MANGSA TERCEKIK</a:t>
            </a:r>
          </a:p>
          <a:p>
            <a:pPr algn="ctr">
              <a:lnSpc>
                <a:spcPts val="5047"/>
              </a:lnSpc>
            </a:pPr>
            <a:r>
              <a:rPr lang="en-US" sz="4006" spc="20">
                <a:solidFill>
                  <a:srgbClr val="FF3131"/>
                </a:solidFill>
                <a:latin typeface="Playfair Display Bold"/>
              </a:rPr>
              <a:t>(BAYI  - </a:t>
            </a:r>
            <a:r>
              <a:rPr lang="en-US" sz="4006" u="sng" spc="20">
                <a:solidFill>
                  <a:srgbClr val="FF3131"/>
                </a:solidFill>
                <a:latin typeface="Playfair Display Bold"/>
              </a:rPr>
              <a:t>TIDAK SEDARKAN DIRI</a:t>
            </a:r>
            <a:r>
              <a:rPr lang="en-US" sz="4006" spc="20">
                <a:solidFill>
                  <a:srgbClr val="FF3131"/>
                </a:solidFill>
                <a:latin typeface="Playfair Display Bold"/>
              </a:rPr>
              <a:t>)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549084" y="6613771"/>
            <a:ext cx="2438913" cy="2141076"/>
          </a:xfrm>
          <a:custGeom>
            <a:avLst/>
            <a:gdLst/>
            <a:ahLst/>
            <a:cxnLst/>
            <a:rect l="l" t="t" r="r" b="b"/>
            <a:pathLst>
              <a:path w="2438913" h="2141076">
                <a:moveTo>
                  <a:pt x="0" y="0"/>
                </a:moveTo>
                <a:lnTo>
                  <a:pt x="2438914" y="0"/>
                </a:lnTo>
                <a:lnTo>
                  <a:pt x="2438914" y="2141076"/>
                </a:lnTo>
                <a:lnTo>
                  <a:pt x="0" y="2141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66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39408" y="6645777"/>
            <a:ext cx="2909676" cy="2037496"/>
          </a:xfrm>
          <a:custGeom>
            <a:avLst/>
            <a:gdLst/>
            <a:ahLst/>
            <a:cxnLst/>
            <a:rect l="l" t="t" r="r" b="b"/>
            <a:pathLst>
              <a:path w="2909676" h="2037496">
                <a:moveTo>
                  <a:pt x="0" y="0"/>
                </a:moveTo>
                <a:lnTo>
                  <a:pt x="2909676" y="0"/>
                </a:lnTo>
                <a:lnTo>
                  <a:pt x="2909676" y="2037495"/>
                </a:lnTo>
                <a:lnTo>
                  <a:pt x="0" y="20374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609" b="-2307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62123" y="6678290"/>
            <a:ext cx="3289702" cy="2205087"/>
          </a:xfrm>
          <a:custGeom>
            <a:avLst/>
            <a:gdLst/>
            <a:ahLst/>
            <a:cxnLst/>
            <a:rect l="l" t="t" r="r" b="b"/>
            <a:pathLst>
              <a:path w="3289702" h="2205087">
                <a:moveTo>
                  <a:pt x="0" y="0"/>
                </a:moveTo>
                <a:lnTo>
                  <a:pt x="3289702" y="0"/>
                </a:lnTo>
                <a:lnTo>
                  <a:pt x="3289702" y="2205087"/>
                </a:lnTo>
                <a:lnTo>
                  <a:pt x="0" y="22050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78233" y="7348028"/>
            <a:ext cx="3364815" cy="110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1"/>
              </a:lnSpc>
            </a:pPr>
            <a:r>
              <a:rPr lang="en-US" sz="1751">
                <a:solidFill>
                  <a:srgbClr val="000000"/>
                </a:solidFill>
                <a:latin typeface="Aileron"/>
              </a:rPr>
              <a:t>Jika bayi tida tindak balas setelah diberikan Hembusan 5 Kali teruskan dengan </a:t>
            </a:r>
            <a:r>
              <a:rPr lang="en-US" sz="1751">
                <a:solidFill>
                  <a:srgbClr val="000000"/>
                </a:solidFill>
                <a:latin typeface="Aileron Bold"/>
              </a:rPr>
              <a:t>Tekanan Dada (Chest Compressions).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39408" y="8767803"/>
            <a:ext cx="5176575" cy="27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1"/>
              </a:lnSpc>
            </a:pPr>
            <a:r>
              <a:rPr lang="en-US" sz="1751">
                <a:solidFill>
                  <a:srgbClr val="000000"/>
                </a:solidFill>
                <a:latin typeface="Aileron"/>
              </a:rPr>
              <a:t>Berikan </a:t>
            </a:r>
            <a:r>
              <a:rPr lang="en-US" sz="1751">
                <a:solidFill>
                  <a:srgbClr val="000000"/>
                </a:solidFill>
                <a:latin typeface="Aileron Bold"/>
              </a:rPr>
              <a:t>15 kali Tekanan Dada</a:t>
            </a:r>
            <a:r>
              <a:rPr lang="en-US" sz="1751">
                <a:solidFill>
                  <a:srgbClr val="000000"/>
                </a:solidFill>
                <a:latin typeface="Aileron"/>
              </a:rPr>
              <a:t> dan </a:t>
            </a:r>
            <a:r>
              <a:rPr lang="en-US" sz="1751">
                <a:solidFill>
                  <a:srgbClr val="000000"/>
                </a:solidFill>
                <a:latin typeface="Aileron Bold"/>
              </a:rPr>
              <a:t>2 Hembusan </a:t>
            </a:r>
          </a:p>
        </p:txBody>
      </p:sp>
      <p:sp>
        <p:nvSpPr>
          <p:cNvPr id="17" name="Freeform 17"/>
          <p:cNvSpPr/>
          <p:nvPr/>
        </p:nvSpPr>
        <p:spPr>
          <a:xfrm>
            <a:off x="4386598" y="2801775"/>
            <a:ext cx="929286" cy="1089781"/>
          </a:xfrm>
          <a:custGeom>
            <a:avLst/>
            <a:gdLst/>
            <a:ahLst/>
            <a:cxnLst/>
            <a:rect l="l" t="t" r="r" b="b"/>
            <a:pathLst>
              <a:path w="929286" h="1089781">
                <a:moveTo>
                  <a:pt x="0" y="0"/>
                </a:moveTo>
                <a:lnTo>
                  <a:pt x="929286" y="0"/>
                </a:lnTo>
                <a:lnTo>
                  <a:pt x="929286" y="1089780"/>
                </a:lnTo>
                <a:lnTo>
                  <a:pt x="0" y="1089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020057" y="2801775"/>
            <a:ext cx="929286" cy="1089781"/>
          </a:xfrm>
          <a:custGeom>
            <a:avLst/>
            <a:gdLst/>
            <a:ahLst/>
            <a:cxnLst/>
            <a:rect l="l" t="t" r="r" b="b"/>
            <a:pathLst>
              <a:path w="929286" h="1089781">
                <a:moveTo>
                  <a:pt x="0" y="0"/>
                </a:moveTo>
                <a:lnTo>
                  <a:pt x="929286" y="0"/>
                </a:lnTo>
                <a:lnTo>
                  <a:pt x="929286" y="1089780"/>
                </a:lnTo>
                <a:lnTo>
                  <a:pt x="0" y="1089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876452" y="2801775"/>
            <a:ext cx="929286" cy="1089781"/>
          </a:xfrm>
          <a:custGeom>
            <a:avLst/>
            <a:gdLst/>
            <a:ahLst/>
            <a:cxnLst/>
            <a:rect l="l" t="t" r="r" b="b"/>
            <a:pathLst>
              <a:path w="929286" h="1089781">
                <a:moveTo>
                  <a:pt x="0" y="0"/>
                </a:moveTo>
                <a:lnTo>
                  <a:pt x="929286" y="0"/>
                </a:lnTo>
                <a:lnTo>
                  <a:pt x="929286" y="1089780"/>
                </a:lnTo>
                <a:lnTo>
                  <a:pt x="0" y="1089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30974" y="7235943"/>
            <a:ext cx="929286" cy="1089781"/>
          </a:xfrm>
          <a:custGeom>
            <a:avLst/>
            <a:gdLst/>
            <a:ahLst/>
            <a:cxnLst/>
            <a:rect l="l" t="t" r="r" b="b"/>
            <a:pathLst>
              <a:path w="929286" h="1089781">
                <a:moveTo>
                  <a:pt x="0" y="0"/>
                </a:moveTo>
                <a:lnTo>
                  <a:pt x="929285" y="0"/>
                </a:lnTo>
                <a:lnTo>
                  <a:pt x="929285" y="1089781"/>
                </a:lnTo>
                <a:lnTo>
                  <a:pt x="0" y="10897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04452" y="1028700"/>
            <a:ext cx="6679096" cy="8229600"/>
          </a:xfrm>
          <a:custGeom>
            <a:avLst/>
            <a:gdLst/>
            <a:ahLst/>
            <a:cxnLst/>
            <a:rect l="l" t="t" r="r" b="b"/>
            <a:pathLst>
              <a:path w="6679096" h="8229600">
                <a:moveTo>
                  <a:pt x="0" y="0"/>
                </a:moveTo>
                <a:lnTo>
                  <a:pt x="6679096" y="0"/>
                </a:lnTo>
                <a:lnTo>
                  <a:pt x="6679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36347" y="4348786"/>
            <a:ext cx="9815307" cy="27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4"/>
              </a:lnSpc>
            </a:pPr>
            <a:r>
              <a:rPr lang="en-US" sz="16437" spc="1610">
                <a:solidFill>
                  <a:srgbClr val="FFFFFF"/>
                </a:solidFill>
                <a:latin typeface="Oswald Bold"/>
              </a:rPr>
              <a:t>KASIH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36347" y="3442248"/>
            <a:ext cx="9815307" cy="118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692">
                <a:solidFill>
                  <a:srgbClr val="FFFFFF"/>
                </a:solidFill>
                <a:latin typeface="Oswald Bold"/>
              </a:rPr>
              <a:t>TERIMA</a:t>
            </a:r>
          </a:p>
        </p:txBody>
      </p:sp>
      <p:sp>
        <p:nvSpPr>
          <p:cNvPr id="9" name="Freeform 9"/>
          <p:cNvSpPr/>
          <p:nvPr/>
        </p:nvSpPr>
        <p:spPr>
          <a:xfrm>
            <a:off x="-1" y="0"/>
            <a:ext cx="5764563" cy="462915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6518" t="-100000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B2CDAF-AE5C-4E87-9F48-8549CDEB9B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002" b="31482"/>
          <a:stretch/>
        </p:blipFill>
        <p:spPr>
          <a:xfrm>
            <a:off x="4800600" y="3238500"/>
            <a:ext cx="13487400" cy="7048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4452" y="1028700"/>
            <a:ext cx="6679096" cy="8229600"/>
          </a:xfrm>
          <a:custGeom>
            <a:avLst/>
            <a:gdLst/>
            <a:ahLst/>
            <a:cxnLst/>
            <a:rect l="l" t="t" r="r" b="b"/>
            <a:pathLst>
              <a:path w="6679096" h="8229600">
                <a:moveTo>
                  <a:pt x="0" y="0"/>
                </a:moveTo>
                <a:lnTo>
                  <a:pt x="6679096" y="0"/>
                </a:lnTo>
                <a:lnTo>
                  <a:pt x="6679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66737" y="3807573"/>
            <a:ext cx="10628045" cy="2671853"/>
            <a:chOff x="0" y="0"/>
            <a:chExt cx="14170727" cy="3562471"/>
          </a:xfrm>
        </p:grpSpPr>
        <p:sp>
          <p:nvSpPr>
            <p:cNvPr id="4" name="TextBox 4"/>
            <p:cNvSpPr txBox="1"/>
            <p:nvPr/>
          </p:nvSpPr>
          <p:spPr>
            <a:xfrm>
              <a:off x="0" y="1009575"/>
              <a:ext cx="14170727" cy="1638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5"/>
                </a:lnSpc>
              </a:pPr>
              <a:r>
                <a:rPr lang="en-US" sz="4695" spc="23">
                  <a:solidFill>
                    <a:srgbClr val="2B2C30"/>
                  </a:solidFill>
                  <a:latin typeface="Open Sauce Bold"/>
                </a:rPr>
                <a:t>PENILAIAN ASAS KEATAS MANGSA</a:t>
              </a:r>
            </a:p>
            <a:p>
              <a:pPr algn="ctr">
                <a:lnSpc>
                  <a:spcPts val="4695"/>
                </a:lnSpc>
              </a:pPr>
              <a:r>
                <a:rPr lang="en-US" sz="4695" spc="23">
                  <a:solidFill>
                    <a:srgbClr val="2B2C30"/>
                  </a:solidFill>
                  <a:latin typeface="Open Sauce Bold"/>
                </a:rPr>
                <a:t> </a:t>
              </a:r>
              <a:r>
                <a:rPr lang="en-US" sz="4695" spc="23">
                  <a:solidFill>
                    <a:srgbClr val="2B2C30"/>
                  </a:solidFill>
                  <a:latin typeface="Open Sauce Bold Italics"/>
                </a:rPr>
                <a:t>(PRIMARY SURVEY)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 rot="5400000">
              <a:off x="6888075" y="-3720181"/>
              <a:ext cx="394578" cy="14170727"/>
              <a:chOff x="0" y="0"/>
              <a:chExt cx="77941" cy="27991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6888075" y="-6888075"/>
              <a:ext cx="394578" cy="14170727"/>
              <a:chOff x="0" y="0"/>
              <a:chExt cx="77941" cy="27991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9755" y="2078469"/>
            <a:ext cx="5712375" cy="6130062"/>
            <a:chOff x="0" y="0"/>
            <a:chExt cx="7616500" cy="81734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7966" cy="8173416"/>
            </a:xfrm>
            <a:custGeom>
              <a:avLst/>
              <a:gdLst/>
              <a:ahLst/>
              <a:cxnLst/>
              <a:rect l="l" t="t" r="r" b="b"/>
              <a:pathLst>
                <a:path w="6297966" h="8173416">
                  <a:moveTo>
                    <a:pt x="0" y="0"/>
                  </a:moveTo>
                  <a:lnTo>
                    <a:pt x="6297966" y="0"/>
                  </a:lnTo>
                  <a:lnTo>
                    <a:pt x="6297966" y="8173416"/>
                  </a:lnTo>
                  <a:lnTo>
                    <a:pt x="0" y="8173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979431" y="2933891"/>
              <a:ext cx="2637069" cy="2305634"/>
            </a:xfrm>
            <a:custGeom>
              <a:avLst/>
              <a:gdLst/>
              <a:ahLst/>
              <a:cxnLst/>
              <a:rect l="l" t="t" r="r" b="b"/>
              <a:pathLst>
                <a:path w="2637069" h="2305634">
                  <a:moveTo>
                    <a:pt x="0" y="0"/>
                  </a:moveTo>
                  <a:lnTo>
                    <a:pt x="2637069" y="0"/>
                  </a:lnTo>
                  <a:lnTo>
                    <a:pt x="2637069" y="2305634"/>
                  </a:lnTo>
                  <a:lnTo>
                    <a:pt x="0" y="2305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588029" y="2655726"/>
            <a:ext cx="4018714" cy="50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7"/>
              </a:lnSpc>
            </a:pPr>
            <a:r>
              <a:rPr lang="en-US" sz="3219">
                <a:solidFill>
                  <a:srgbClr val="FF3131"/>
                </a:solidFill>
                <a:latin typeface="Aileron Bold Italics"/>
              </a:rPr>
              <a:t>DANGER</a:t>
            </a:r>
            <a:r>
              <a:rPr lang="en-US" sz="3219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3219">
                <a:solidFill>
                  <a:srgbClr val="231F20"/>
                </a:solidFill>
                <a:latin typeface="Aileron"/>
              </a:rPr>
              <a:t>(BAHAYA)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42130" y="879890"/>
            <a:ext cx="9817170" cy="129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PENILAIAN ASAS KEATAS MANGSA</a:t>
            </a:r>
          </a:p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(PRIMARY SURVEY)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395511" y="6942723"/>
            <a:ext cx="3878899" cy="2911956"/>
            <a:chOff x="0" y="0"/>
            <a:chExt cx="5171865" cy="3882608"/>
          </a:xfrm>
        </p:grpSpPr>
        <p:sp>
          <p:nvSpPr>
            <p:cNvPr id="9" name="TextBox 9"/>
            <p:cNvSpPr txBox="1"/>
            <p:nvPr/>
          </p:nvSpPr>
          <p:spPr>
            <a:xfrm>
              <a:off x="0" y="3153990"/>
              <a:ext cx="5171865" cy="728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184"/>
                </a:lnSpc>
              </a:pPr>
              <a:r>
                <a:rPr lang="en-US" sz="1733">
                  <a:solidFill>
                    <a:srgbClr val="000000"/>
                  </a:solidFill>
                  <a:latin typeface="Aileron Italics"/>
                </a:rPr>
                <a:t>Personal Protection Equipments (PPE )</a:t>
              </a:r>
            </a:p>
            <a:p>
              <a:pPr algn="just">
                <a:lnSpc>
                  <a:spcPts val="2184"/>
                </a:lnSpc>
              </a:pPr>
              <a:r>
                <a:rPr lang="en-US" sz="1733">
                  <a:solidFill>
                    <a:srgbClr val="000000"/>
                  </a:solidFill>
                  <a:latin typeface="Aileron"/>
                </a:rPr>
                <a:t>Pakaian Perlindungan Diri (PPD)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89837" y="0"/>
              <a:ext cx="2136330" cy="2136330"/>
            </a:xfrm>
            <a:custGeom>
              <a:avLst/>
              <a:gdLst/>
              <a:ahLst/>
              <a:cxnLst/>
              <a:rect l="l" t="t" r="r" b="b"/>
              <a:pathLst>
                <a:path w="2136330" h="2136330">
                  <a:moveTo>
                    <a:pt x="0" y="0"/>
                  </a:moveTo>
                  <a:lnTo>
                    <a:pt x="2136329" y="0"/>
                  </a:lnTo>
                  <a:lnTo>
                    <a:pt x="2136329" y="2136330"/>
                  </a:lnTo>
                  <a:lnTo>
                    <a:pt x="0" y="2136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06" r="-1306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014524" y="0"/>
              <a:ext cx="1867504" cy="2221851"/>
            </a:xfrm>
            <a:custGeom>
              <a:avLst/>
              <a:gdLst/>
              <a:ahLst/>
              <a:cxnLst/>
              <a:rect l="l" t="t" r="r" b="b"/>
              <a:pathLst>
                <a:path w="1867504" h="2221851">
                  <a:moveTo>
                    <a:pt x="0" y="0"/>
                  </a:moveTo>
                  <a:lnTo>
                    <a:pt x="1867505" y="0"/>
                  </a:lnTo>
                  <a:lnTo>
                    <a:pt x="1867505" y="2221851"/>
                  </a:lnTo>
                  <a:lnTo>
                    <a:pt x="0" y="2221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415501" y="2212326"/>
              <a:ext cx="1885002" cy="36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5"/>
                </a:lnSpc>
              </a:pPr>
              <a:r>
                <a:rPr lang="en-US" sz="893">
                  <a:solidFill>
                    <a:srgbClr val="FF3131"/>
                  </a:solidFill>
                  <a:latin typeface="Aileron Bold Italics"/>
                </a:rPr>
                <a:t>SURGICAL DISPOSABLE  FACE MA SK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258281" y="2212326"/>
              <a:ext cx="1379991" cy="380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5"/>
                </a:lnSpc>
              </a:pPr>
              <a:r>
                <a:rPr lang="en-US" sz="893">
                  <a:solidFill>
                    <a:srgbClr val="FF3131"/>
                  </a:solidFill>
                  <a:latin typeface="Aileron Bold Italics"/>
                </a:rPr>
                <a:t>LATEX SURGICAL GLOVE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117119" y="3621791"/>
            <a:ext cx="8467193" cy="332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097" lvl="1" indent="-253048" algn="just">
              <a:lnSpc>
                <a:spcPts val="3281"/>
              </a:lnSpc>
              <a:buFont typeface="Arial"/>
              <a:buChar char="•"/>
            </a:pPr>
            <a:r>
              <a:rPr lang="en-US" sz="2344">
                <a:solidFill>
                  <a:srgbClr val="000000"/>
                </a:solidFill>
                <a:latin typeface="Aileron"/>
              </a:rPr>
              <a:t>Buat penilaian keselamatan ditempat kejadian;</a:t>
            </a:r>
          </a:p>
          <a:p>
            <a:pPr algn="just">
              <a:lnSpc>
                <a:spcPts val="3281"/>
              </a:lnSpc>
            </a:pPr>
            <a:endParaRPr lang="en-US" sz="2344">
              <a:solidFill>
                <a:srgbClr val="000000"/>
              </a:solidFill>
              <a:latin typeface="Aileron"/>
            </a:endParaRPr>
          </a:p>
          <a:p>
            <a:pPr marL="506097" lvl="1" indent="-253048" algn="just">
              <a:lnSpc>
                <a:spcPts val="3281"/>
              </a:lnSpc>
              <a:buFont typeface="Arial"/>
              <a:buChar char="•"/>
            </a:pPr>
            <a:r>
              <a:rPr lang="en-US" sz="2344">
                <a:solidFill>
                  <a:srgbClr val="000000"/>
                </a:solidFill>
                <a:latin typeface="Aileron"/>
              </a:rPr>
              <a:t>Pastikan tiada bahaya kepada mangsa dan orang ingin berikan pertolongan cemas;</a:t>
            </a:r>
          </a:p>
          <a:p>
            <a:pPr algn="just">
              <a:lnSpc>
                <a:spcPts val="3281"/>
              </a:lnSpc>
            </a:pPr>
            <a:endParaRPr lang="en-US" sz="2344">
              <a:solidFill>
                <a:srgbClr val="000000"/>
              </a:solidFill>
              <a:latin typeface="Aileron"/>
            </a:endParaRPr>
          </a:p>
          <a:p>
            <a:pPr marL="506097" lvl="1" indent="-253048" algn="just">
              <a:lnSpc>
                <a:spcPts val="3281"/>
              </a:lnSpc>
              <a:buFont typeface="Arial"/>
              <a:buChar char="•"/>
            </a:pPr>
            <a:r>
              <a:rPr lang="en-US" sz="2344">
                <a:solidFill>
                  <a:srgbClr val="000000"/>
                </a:solidFill>
                <a:latin typeface="Aileron"/>
              </a:rPr>
              <a:t>Pakai peralatan perlindungan diri seperti sarung tangan getah dan topeng muka. </a:t>
            </a:r>
          </a:p>
          <a:p>
            <a:pPr algn="just">
              <a:lnSpc>
                <a:spcPts val="4195"/>
              </a:lnSpc>
            </a:pPr>
            <a:endParaRPr lang="en-US" sz="2344">
              <a:solidFill>
                <a:srgbClr val="000000"/>
              </a:solidFill>
              <a:latin typeface="Ailero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673725"/>
            <a:ext cx="7506926" cy="5507745"/>
          </a:xfrm>
          <a:custGeom>
            <a:avLst/>
            <a:gdLst/>
            <a:ahLst/>
            <a:cxnLst/>
            <a:rect l="l" t="t" r="r" b="b"/>
            <a:pathLst>
              <a:path w="7506926" h="5507745">
                <a:moveTo>
                  <a:pt x="0" y="0"/>
                </a:moveTo>
                <a:lnTo>
                  <a:pt x="7506926" y="0"/>
                </a:lnTo>
                <a:lnTo>
                  <a:pt x="7506926" y="5507745"/>
                </a:lnTo>
                <a:lnTo>
                  <a:pt x="0" y="5507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31575" y="2403385"/>
            <a:ext cx="5081294" cy="50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7"/>
              </a:lnSpc>
            </a:pPr>
            <a:r>
              <a:rPr lang="en-US" sz="3219">
                <a:solidFill>
                  <a:srgbClr val="FF3131"/>
                </a:solidFill>
                <a:latin typeface="Aileron Bold Italics"/>
              </a:rPr>
              <a:t>RESPONSE </a:t>
            </a:r>
            <a:r>
              <a:rPr lang="en-US" sz="3219">
                <a:solidFill>
                  <a:srgbClr val="000000"/>
                </a:solidFill>
                <a:latin typeface="Aileron Bold"/>
              </a:rPr>
              <a:t>(RESPON)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79890"/>
            <a:ext cx="16230600" cy="129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PENILAIAN ASAS KEATAS MANGSA</a:t>
            </a:r>
          </a:p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(PRIMARY SURVEY)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9181" y="3635625"/>
            <a:ext cx="9620119" cy="381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93"/>
              </a:lnSpc>
            </a:pPr>
            <a:r>
              <a:rPr lang="en-US" sz="2439">
                <a:solidFill>
                  <a:srgbClr val="000000"/>
                </a:solidFill>
                <a:latin typeface="Aileron"/>
              </a:rPr>
              <a:t>Beri response kepada mangsa dengan panggil mangsa dan tepuk bahagian bahu mangsa. Lihat tahap kesedaran pada mangsa dengan kaedah </a:t>
            </a:r>
            <a:r>
              <a:rPr lang="en-US" sz="2439">
                <a:solidFill>
                  <a:srgbClr val="004AAD"/>
                </a:solidFill>
                <a:latin typeface="Aileron Bold"/>
              </a:rPr>
              <a:t>AVPU.</a:t>
            </a:r>
          </a:p>
          <a:p>
            <a:pPr algn="just">
              <a:lnSpc>
                <a:spcPts val="3415"/>
              </a:lnSpc>
            </a:pPr>
            <a:endParaRPr lang="en-US" sz="2439">
              <a:solidFill>
                <a:srgbClr val="004AAD"/>
              </a:solidFill>
              <a:latin typeface="Aileron Bold"/>
            </a:endParaRPr>
          </a:p>
          <a:p>
            <a:pPr marL="526795" lvl="1" indent="-263398" algn="just">
              <a:lnSpc>
                <a:spcPts val="3415"/>
              </a:lnSpc>
              <a:buFont typeface="Arial"/>
              <a:buChar char="•"/>
            </a:pPr>
            <a:r>
              <a:rPr lang="en-US" sz="2439">
                <a:solidFill>
                  <a:srgbClr val="000000"/>
                </a:solidFill>
                <a:latin typeface="Aileron Bold"/>
              </a:rPr>
              <a:t>A-Alert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– </a:t>
            </a:r>
            <a:r>
              <a:rPr lang="en-US" sz="2439">
                <a:solidFill>
                  <a:srgbClr val="FF3131"/>
                </a:solidFill>
                <a:latin typeface="Aileron Bold"/>
              </a:rPr>
              <a:t>SEDAR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(Sedarsepenuhnya) </a:t>
            </a:r>
          </a:p>
          <a:p>
            <a:pPr marL="526795" lvl="1" indent="-263398" algn="just">
              <a:lnSpc>
                <a:spcPts val="3415"/>
              </a:lnSpc>
              <a:buFont typeface="Arial"/>
              <a:buChar char="•"/>
            </a:pPr>
            <a:r>
              <a:rPr lang="en-US" sz="2439">
                <a:solidFill>
                  <a:srgbClr val="000000"/>
                </a:solidFill>
                <a:latin typeface="Aileron Bold"/>
              </a:rPr>
              <a:t>V-Verbal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– </a:t>
            </a:r>
            <a:r>
              <a:rPr lang="en-US" sz="2439">
                <a:solidFill>
                  <a:srgbClr val="FF3131"/>
                </a:solidFill>
                <a:latin typeface="Aileron Bold"/>
              </a:rPr>
              <a:t>PERCAKAPAN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(Sedar dengan suara yang kuat) </a:t>
            </a:r>
          </a:p>
          <a:p>
            <a:pPr marL="526795" lvl="1" indent="-263398" algn="just">
              <a:lnSpc>
                <a:spcPts val="3415"/>
              </a:lnSpc>
              <a:buFont typeface="Arial"/>
              <a:buChar char="•"/>
            </a:pPr>
            <a:r>
              <a:rPr lang="en-US" sz="2439">
                <a:solidFill>
                  <a:srgbClr val="000000"/>
                </a:solidFill>
                <a:latin typeface="Aileron Bold"/>
              </a:rPr>
              <a:t>P-Pain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– </a:t>
            </a:r>
            <a:r>
              <a:rPr lang="en-US" sz="2439">
                <a:solidFill>
                  <a:srgbClr val="FF3131"/>
                </a:solidFill>
                <a:latin typeface="Aileron Bold"/>
              </a:rPr>
              <a:t>KESAKITAN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( sedar apabila diberikan rangsangan sakit) </a:t>
            </a:r>
          </a:p>
          <a:p>
            <a:pPr marL="526795" lvl="1" indent="-263398" algn="just">
              <a:lnSpc>
                <a:spcPts val="3415"/>
              </a:lnSpc>
              <a:buFont typeface="Arial"/>
              <a:buChar char="•"/>
            </a:pPr>
            <a:r>
              <a:rPr lang="en-US" sz="2439">
                <a:solidFill>
                  <a:srgbClr val="000000"/>
                </a:solidFill>
                <a:latin typeface="Aileron Bold"/>
              </a:rPr>
              <a:t>U-Unresponsive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– </a:t>
            </a:r>
            <a:r>
              <a:rPr lang="en-US" sz="2439">
                <a:solidFill>
                  <a:srgbClr val="FF3131"/>
                </a:solidFill>
                <a:latin typeface="Aileron Bold"/>
              </a:rPr>
              <a:t>TIDAK BERTIDAK BALAS</a:t>
            </a:r>
            <a:r>
              <a:rPr lang="en-US" sz="2439">
                <a:solidFill>
                  <a:srgbClr val="000000"/>
                </a:solidFill>
                <a:latin typeface="Aileron"/>
              </a:rPr>
              <a:t> (Tidak sedar) </a:t>
            </a:r>
          </a:p>
          <a:p>
            <a:pPr algn="just">
              <a:lnSpc>
                <a:spcPts val="4117"/>
              </a:lnSpc>
            </a:pPr>
            <a:endParaRPr lang="en-US" sz="2439">
              <a:solidFill>
                <a:srgbClr val="000000"/>
              </a:solidFill>
              <a:latin typeface="Ailero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700" y="3970377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8294823" y="0"/>
                </a:moveTo>
                <a:lnTo>
                  <a:pt x="0" y="0"/>
                </a:lnTo>
                <a:lnTo>
                  <a:pt x="0" y="5529882"/>
                </a:lnTo>
                <a:lnTo>
                  <a:pt x="8294823" y="5529882"/>
                </a:lnTo>
                <a:lnTo>
                  <a:pt x="829482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60869" y="2657952"/>
            <a:ext cx="9222705" cy="50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3219">
                <a:solidFill>
                  <a:srgbClr val="FF3131"/>
                </a:solidFill>
                <a:latin typeface="Aileron Bold Italics"/>
              </a:rPr>
              <a:t>SHOUT FOR HELP </a:t>
            </a:r>
            <a:r>
              <a:rPr lang="en-US" sz="3219">
                <a:solidFill>
                  <a:srgbClr val="000000"/>
                </a:solidFill>
                <a:latin typeface="Aileron Bold"/>
              </a:rPr>
              <a:t>(JERIT UNTUK BANTUAN)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79890"/>
            <a:ext cx="16230600" cy="129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PENILAIAN ASAS KEATAS MANGSA</a:t>
            </a:r>
          </a:p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(PRIMARY SURVEY)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28556" y="5019903"/>
            <a:ext cx="8067090" cy="17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0"/>
              </a:lnSpc>
            </a:pPr>
            <a:r>
              <a:rPr lang="en-US" sz="2839">
                <a:solidFill>
                  <a:srgbClr val="000000"/>
                </a:solidFill>
                <a:latin typeface="Aileron"/>
              </a:rPr>
              <a:t>Mohon bantuan orang lain mendapatkan bantuan pasukan perubatan atau perkhidmatan ambulan dengan menghubungi talian kecemasan 999.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170093"/>
            <a:ext cx="7678235" cy="5764372"/>
          </a:xfrm>
          <a:custGeom>
            <a:avLst/>
            <a:gdLst/>
            <a:ahLst/>
            <a:cxnLst/>
            <a:rect l="l" t="t" r="r" b="b"/>
            <a:pathLst>
              <a:path w="7678235" h="5764372">
                <a:moveTo>
                  <a:pt x="0" y="0"/>
                </a:moveTo>
                <a:lnTo>
                  <a:pt x="7678235" y="0"/>
                </a:lnTo>
                <a:lnTo>
                  <a:pt x="7678235" y="5764372"/>
                </a:lnTo>
                <a:lnTo>
                  <a:pt x="0" y="576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48799" y="6620369"/>
            <a:ext cx="2923998" cy="3179945"/>
          </a:xfrm>
          <a:custGeom>
            <a:avLst/>
            <a:gdLst/>
            <a:ahLst/>
            <a:cxnLst/>
            <a:rect l="l" t="t" r="r" b="b"/>
            <a:pathLst>
              <a:path w="2923998" h="3179945">
                <a:moveTo>
                  <a:pt x="0" y="0"/>
                </a:moveTo>
                <a:lnTo>
                  <a:pt x="2923998" y="0"/>
                </a:lnTo>
                <a:lnTo>
                  <a:pt x="2923998" y="3179945"/>
                </a:lnTo>
                <a:lnTo>
                  <a:pt x="0" y="3179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60869" y="2657952"/>
            <a:ext cx="9222705" cy="50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3219">
                <a:solidFill>
                  <a:srgbClr val="FF3131"/>
                </a:solidFill>
                <a:latin typeface="Aileron Bold Italics"/>
              </a:rPr>
              <a:t>AIRWAY </a:t>
            </a:r>
            <a:r>
              <a:rPr lang="en-US" sz="3219">
                <a:solidFill>
                  <a:srgbClr val="000000"/>
                </a:solidFill>
                <a:latin typeface="Aileron Bold"/>
              </a:rPr>
              <a:t>(SALUR PERNAFASAN)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79890"/>
            <a:ext cx="16230600" cy="129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PENILAIAN ASAS KEATAS MANGSA</a:t>
            </a:r>
          </a:p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(PRIMARY SURVEY)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72222" y="3814939"/>
            <a:ext cx="8782945" cy="280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3153" lvl="1" indent="-306577">
              <a:lnSpc>
                <a:spcPts val="3635"/>
              </a:lnSpc>
              <a:buFont typeface="Arial"/>
              <a:buChar char="•"/>
            </a:pPr>
            <a:r>
              <a:rPr lang="en-US" sz="2839">
                <a:solidFill>
                  <a:srgbClr val="000000"/>
                </a:solidFill>
                <a:latin typeface="Aileron"/>
              </a:rPr>
              <a:t>Pastikan keterbukaan salur pernafasan mangsa;</a:t>
            </a:r>
          </a:p>
          <a:p>
            <a:pPr marL="613153" lvl="1" indent="-306577">
              <a:lnSpc>
                <a:spcPts val="3635"/>
              </a:lnSpc>
              <a:buFont typeface="Arial"/>
              <a:buChar char="•"/>
            </a:pPr>
            <a:r>
              <a:rPr lang="en-US" sz="2839">
                <a:solidFill>
                  <a:srgbClr val="000000"/>
                </a:solidFill>
                <a:latin typeface="Aileron"/>
              </a:rPr>
              <a:t>Buka saluran pernafasan mangsa</a:t>
            </a:r>
            <a:r>
              <a:rPr lang="en-US" sz="2839">
                <a:solidFill>
                  <a:srgbClr val="000000"/>
                </a:solidFill>
                <a:latin typeface="Aileron Italics"/>
              </a:rPr>
              <a:t> Open Airway;</a:t>
            </a:r>
          </a:p>
          <a:p>
            <a:pPr marL="613153" lvl="1" indent="-306577">
              <a:lnSpc>
                <a:spcPts val="3635"/>
              </a:lnSpc>
              <a:buFont typeface="Arial"/>
              <a:buChar char="•"/>
            </a:pPr>
            <a:r>
              <a:rPr lang="en-US" sz="2839">
                <a:solidFill>
                  <a:srgbClr val="000000"/>
                </a:solidFill>
                <a:latin typeface="Aileron"/>
              </a:rPr>
              <a:t>Buka saluran pernafasan menggunakan kaedah;</a:t>
            </a:r>
          </a:p>
          <a:p>
            <a:pPr marL="1226307" lvl="2" indent="-408769">
              <a:lnSpc>
                <a:spcPts val="3635"/>
              </a:lnSpc>
              <a:buFont typeface="Arial"/>
              <a:buChar char="•"/>
            </a:pPr>
            <a:r>
              <a:rPr lang="en-US" sz="2839">
                <a:solidFill>
                  <a:srgbClr val="000000"/>
                </a:solidFill>
                <a:latin typeface="Aileron"/>
              </a:rPr>
              <a:t>Kes Tidak Trauma – </a:t>
            </a:r>
            <a:r>
              <a:rPr lang="en-US" sz="2839">
                <a:solidFill>
                  <a:srgbClr val="000000"/>
                </a:solidFill>
                <a:latin typeface="Aileron Italics"/>
              </a:rPr>
              <a:t>Head Tilt, Chin Lift</a:t>
            </a:r>
          </a:p>
          <a:p>
            <a:pPr marL="1226307" lvl="2" indent="-408769">
              <a:lnSpc>
                <a:spcPts val="3635"/>
              </a:lnSpc>
              <a:buFont typeface="Arial"/>
              <a:buChar char="•"/>
            </a:pPr>
            <a:r>
              <a:rPr lang="en-US" sz="2839">
                <a:solidFill>
                  <a:srgbClr val="000000"/>
                </a:solidFill>
                <a:latin typeface="Aileron"/>
              </a:rPr>
              <a:t>Kes Trauma – </a:t>
            </a:r>
            <a:r>
              <a:rPr lang="en-US" sz="2839">
                <a:solidFill>
                  <a:srgbClr val="000000"/>
                </a:solidFill>
                <a:latin typeface="Aileron Italics"/>
              </a:rPr>
              <a:t>Jaw Thrust</a:t>
            </a:r>
          </a:p>
          <a:p>
            <a:pPr>
              <a:lnSpc>
                <a:spcPts val="4600"/>
              </a:lnSpc>
            </a:pPr>
            <a:endParaRPr lang="en-US" sz="2839">
              <a:solidFill>
                <a:srgbClr val="000000"/>
              </a:solidFill>
              <a:latin typeface="Aileron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72797" y="7905890"/>
            <a:ext cx="4573036" cy="76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n-US" sz="2371">
                <a:solidFill>
                  <a:srgbClr val="000000"/>
                </a:solidFill>
                <a:latin typeface="Aileron"/>
              </a:rPr>
              <a:t>Pasangkan </a:t>
            </a:r>
            <a:r>
              <a:rPr lang="en-US" sz="2371">
                <a:solidFill>
                  <a:srgbClr val="000000"/>
                </a:solidFill>
                <a:latin typeface="Aileron Italics"/>
              </a:rPr>
              <a:t>Cervical Collar</a:t>
            </a:r>
            <a:r>
              <a:rPr lang="en-US" sz="2371">
                <a:solidFill>
                  <a:srgbClr val="000000"/>
                </a:solidFill>
                <a:latin typeface="Aileron"/>
              </a:rPr>
              <a:t> kepada mangsa sekiranya ada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274843"/>
            <a:ext cx="5608389" cy="76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5"/>
              </a:lnSpc>
            </a:pPr>
            <a:r>
              <a:rPr lang="en-US" sz="2371">
                <a:solidFill>
                  <a:srgbClr val="000000"/>
                </a:solidFill>
                <a:latin typeface="Aileron"/>
              </a:rPr>
              <a:t>Pastikan saluran pernafasan mangsa terbuka dan tidak tersekat atau terhalang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135987"/>
            <a:ext cx="8043522" cy="3561505"/>
          </a:xfrm>
          <a:custGeom>
            <a:avLst/>
            <a:gdLst/>
            <a:ahLst/>
            <a:cxnLst/>
            <a:rect l="l" t="t" r="r" b="b"/>
            <a:pathLst>
              <a:path w="8043522" h="3561505">
                <a:moveTo>
                  <a:pt x="0" y="0"/>
                </a:moveTo>
                <a:lnTo>
                  <a:pt x="8043522" y="0"/>
                </a:lnTo>
                <a:lnTo>
                  <a:pt x="8043522" y="3561504"/>
                </a:lnTo>
                <a:lnTo>
                  <a:pt x="0" y="356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60869" y="2657952"/>
            <a:ext cx="9222705" cy="50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3219">
                <a:solidFill>
                  <a:srgbClr val="FF3131"/>
                </a:solidFill>
                <a:latin typeface="Aileron Bold Italics"/>
              </a:rPr>
              <a:t>AIRWAY </a:t>
            </a:r>
            <a:r>
              <a:rPr lang="en-US" sz="3219">
                <a:solidFill>
                  <a:srgbClr val="000000"/>
                </a:solidFill>
                <a:latin typeface="Aileron Bold"/>
              </a:rPr>
              <a:t>(SALUR PERNAFASAN)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79890"/>
            <a:ext cx="16230600" cy="129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PENILAIAN ASAS KEATAS MANGSA</a:t>
            </a:r>
          </a:p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(PRIMARY SURVEY)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08432" y="3943685"/>
            <a:ext cx="8194046" cy="493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239" lvl="1" indent="-250119" algn="just">
              <a:lnSpc>
                <a:spcPts val="2965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"/>
              </a:rPr>
              <a:t>Periksa pernafasan mangsa bernafas atau tidak dan lakukan periksa pernafasan mangsa dibawah 10 saat;</a:t>
            </a:r>
          </a:p>
          <a:p>
            <a:pPr marL="500239" lvl="1" indent="-250119" algn="just">
              <a:lnSpc>
                <a:spcPts val="2965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"/>
              </a:rPr>
              <a:t>Jika mangsa bernafas lakukan pemeriksaan seperti berikut;-</a:t>
            </a:r>
          </a:p>
          <a:p>
            <a:pPr marL="1000477" lvl="2" indent="-333492" algn="just">
              <a:lnSpc>
                <a:spcPts val="2965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 Bold Italics"/>
              </a:rPr>
              <a:t>INSPECTION </a:t>
            </a:r>
            <a:r>
              <a:rPr lang="en-US" sz="2316">
                <a:solidFill>
                  <a:srgbClr val="000000"/>
                </a:solidFill>
                <a:latin typeface="Aileron Bold"/>
              </a:rPr>
              <a:t>(Periksa Dada Secara Melihat)</a:t>
            </a:r>
          </a:p>
          <a:p>
            <a:pPr marL="1500716" lvl="3" indent="-375179" algn="just">
              <a:lnSpc>
                <a:spcPts val="2965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"/>
              </a:rPr>
              <a:t>Pergerakan dada yang tidak sama atau sekata </a:t>
            </a:r>
            <a:r>
              <a:rPr lang="en-US" sz="2316">
                <a:solidFill>
                  <a:srgbClr val="000000"/>
                </a:solidFill>
                <a:latin typeface="Aileron Italics"/>
              </a:rPr>
              <a:t>(unequal Chest Movement)</a:t>
            </a:r>
          </a:p>
          <a:p>
            <a:pPr marL="1500716" lvl="3" indent="-375179" algn="just">
              <a:lnSpc>
                <a:spcPts val="3081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"/>
              </a:rPr>
              <a:t>Lebam, luka terbuka di dada.</a:t>
            </a:r>
          </a:p>
          <a:p>
            <a:pPr marL="1000477" lvl="2" indent="-333492" algn="just">
              <a:lnSpc>
                <a:spcPts val="2965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 Bold Italics"/>
              </a:rPr>
              <a:t>PALPATION</a:t>
            </a:r>
            <a:r>
              <a:rPr lang="en-US" sz="2316">
                <a:solidFill>
                  <a:srgbClr val="000000"/>
                </a:solidFill>
                <a:latin typeface="Aileron Bold"/>
              </a:rPr>
              <a:t> (Periksa Dada Secara Sentuhan)</a:t>
            </a:r>
          </a:p>
          <a:p>
            <a:pPr marL="1500716" lvl="3" indent="-375179" algn="just">
              <a:lnSpc>
                <a:spcPts val="2965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"/>
              </a:rPr>
              <a:t>Sakit bila disentuh </a:t>
            </a:r>
            <a:r>
              <a:rPr lang="en-US" sz="2316">
                <a:solidFill>
                  <a:srgbClr val="000000"/>
                </a:solidFill>
                <a:latin typeface="Aileron Italics"/>
              </a:rPr>
              <a:t>(Tenderness)</a:t>
            </a:r>
          </a:p>
          <a:p>
            <a:pPr marL="1500716" lvl="3" indent="-375179" algn="just">
              <a:lnSpc>
                <a:spcPts val="2965"/>
              </a:lnSpc>
              <a:buFont typeface="Arial"/>
              <a:buChar char="•"/>
            </a:pPr>
            <a:r>
              <a:rPr lang="en-US" sz="2316">
                <a:solidFill>
                  <a:srgbClr val="000000"/>
                </a:solidFill>
                <a:latin typeface="Aileron Italics"/>
              </a:rPr>
              <a:t>Open Chest Wound</a:t>
            </a:r>
            <a:r>
              <a:rPr lang="en-US" sz="2316">
                <a:solidFill>
                  <a:srgbClr val="000000"/>
                </a:solidFill>
                <a:latin typeface="Aileron"/>
              </a:rPr>
              <a:t> – 3 </a:t>
            </a:r>
            <a:r>
              <a:rPr lang="en-US" sz="2316">
                <a:solidFill>
                  <a:srgbClr val="000000"/>
                </a:solidFill>
                <a:latin typeface="Aileron Italics"/>
              </a:rPr>
              <a:t>Sided Occlusive Wound </a:t>
            </a:r>
          </a:p>
          <a:p>
            <a:pPr>
              <a:lnSpc>
                <a:spcPts val="2965"/>
              </a:lnSpc>
            </a:pPr>
            <a:endParaRPr lang="en-US" sz="2316">
              <a:solidFill>
                <a:srgbClr val="000000"/>
              </a:solidFill>
              <a:latin typeface="Aileron Italics"/>
            </a:endParaRPr>
          </a:p>
          <a:p>
            <a:pPr>
              <a:lnSpc>
                <a:spcPts val="3753"/>
              </a:lnSpc>
            </a:pPr>
            <a:endParaRPr lang="en-US" sz="2316">
              <a:solidFill>
                <a:srgbClr val="000000"/>
              </a:solidFill>
              <a:latin typeface="Aileron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8294953"/>
            <a:ext cx="6816300" cy="96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2371">
                <a:solidFill>
                  <a:srgbClr val="FF3131"/>
                </a:solidFill>
                <a:latin typeface="Aileron Bold Italics"/>
              </a:rPr>
              <a:t>LOOK </a:t>
            </a:r>
            <a:r>
              <a:rPr lang="en-US" sz="2371">
                <a:solidFill>
                  <a:srgbClr val="000000"/>
                </a:solidFill>
                <a:latin typeface="Aileron Bold Italics"/>
              </a:rPr>
              <a:t>(</a:t>
            </a:r>
            <a:r>
              <a:rPr lang="en-US" sz="2371">
                <a:solidFill>
                  <a:srgbClr val="000000"/>
                </a:solidFill>
                <a:latin typeface="Aileron"/>
              </a:rPr>
              <a:t>LIHAT),</a:t>
            </a:r>
            <a:r>
              <a:rPr lang="en-US" sz="2371">
                <a:solidFill>
                  <a:srgbClr val="FF3131"/>
                </a:solidFill>
                <a:latin typeface="Aileron Bold Italics"/>
              </a:rPr>
              <a:t> LISTEN </a:t>
            </a:r>
            <a:r>
              <a:rPr lang="en-US" sz="2371">
                <a:solidFill>
                  <a:srgbClr val="000000"/>
                </a:solidFill>
                <a:latin typeface="Aileron Bold Italics"/>
              </a:rPr>
              <a:t>(</a:t>
            </a:r>
            <a:r>
              <a:rPr lang="en-US" sz="2371">
                <a:solidFill>
                  <a:srgbClr val="000000"/>
                </a:solidFill>
                <a:latin typeface="Aileron"/>
              </a:rPr>
              <a:t>DENGAR), </a:t>
            </a:r>
            <a:r>
              <a:rPr lang="en-US" sz="2371">
                <a:solidFill>
                  <a:srgbClr val="FF3131"/>
                </a:solidFill>
                <a:latin typeface="Aileron Bold Italics"/>
              </a:rPr>
              <a:t>FEEL </a:t>
            </a:r>
            <a:r>
              <a:rPr lang="en-US" sz="2371">
                <a:solidFill>
                  <a:srgbClr val="000000"/>
                </a:solidFill>
                <a:latin typeface="Aileron Bold Italics"/>
              </a:rPr>
              <a:t>(</a:t>
            </a:r>
            <a:r>
              <a:rPr lang="en-US" sz="2371">
                <a:solidFill>
                  <a:srgbClr val="000000"/>
                </a:solidFill>
                <a:latin typeface="Aileron"/>
              </a:rPr>
              <a:t>RASA) </a:t>
            </a:r>
            <a:r>
              <a:rPr lang="en-US" sz="2371">
                <a:solidFill>
                  <a:srgbClr val="000000"/>
                </a:solidFill>
                <a:latin typeface="Aileron Bold Italics"/>
              </a:rPr>
              <a:t>(Lakukan dibawah 10 saat)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67124" y="8623063"/>
            <a:ext cx="7107145" cy="63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8"/>
              </a:lnSpc>
            </a:pPr>
            <a:r>
              <a:rPr lang="en-US" sz="2371">
                <a:solidFill>
                  <a:srgbClr val="FF3131"/>
                </a:solidFill>
                <a:latin typeface="Aileron Bold Italics"/>
              </a:rPr>
              <a:t>JIKA MANGSA TIDAK BERNAFAS ATAU PERNAFASAN AGONAL, LAKUKAN CPR.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6905" y="3166816"/>
            <a:ext cx="7589528" cy="5039349"/>
          </a:xfrm>
          <a:custGeom>
            <a:avLst/>
            <a:gdLst/>
            <a:ahLst/>
            <a:cxnLst/>
            <a:rect l="l" t="t" r="r" b="b"/>
            <a:pathLst>
              <a:path w="7589528" h="5039349">
                <a:moveTo>
                  <a:pt x="0" y="0"/>
                </a:moveTo>
                <a:lnTo>
                  <a:pt x="7589528" y="0"/>
                </a:lnTo>
                <a:lnTo>
                  <a:pt x="7589528" y="5039349"/>
                </a:lnTo>
                <a:lnTo>
                  <a:pt x="0" y="5039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91669" y="2720169"/>
            <a:ext cx="10004148" cy="87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7"/>
              </a:lnSpc>
            </a:pPr>
            <a:r>
              <a:rPr lang="en-US" sz="3219">
                <a:solidFill>
                  <a:srgbClr val="FF3131"/>
                </a:solidFill>
                <a:latin typeface="Aileron Bold Italics"/>
              </a:rPr>
              <a:t>CIRCULATION </a:t>
            </a:r>
            <a:r>
              <a:rPr lang="en-US" sz="3219">
                <a:solidFill>
                  <a:srgbClr val="000000"/>
                </a:solidFill>
                <a:latin typeface="Aileron Bold"/>
              </a:rPr>
              <a:t>(PEREDARAN DARAH)</a:t>
            </a:r>
          </a:p>
          <a:p>
            <a:pPr algn="ctr">
              <a:lnSpc>
                <a:spcPts val="2923"/>
              </a:lnSpc>
            </a:pPr>
            <a:r>
              <a:rPr lang="en-US" sz="2319">
                <a:solidFill>
                  <a:srgbClr val="000000"/>
                </a:solidFill>
                <a:latin typeface="Aileron Bold"/>
              </a:rPr>
              <a:t>(Peredaran darah dan pengawalan pendarahan)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79890"/>
            <a:ext cx="16230600" cy="129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PENILAIAN ASAS KEATAS MANGSA</a:t>
            </a:r>
          </a:p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(PRIMARY SURVEY)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6433" y="5705159"/>
            <a:ext cx="9504392" cy="334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62"/>
              </a:lnSpc>
            </a:pPr>
            <a:r>
              <a:rPr lang="en-US" sz="1923">
                <a:solidFill>
                  <a:srgbClr val="000000"/>
                </a:solidFill>
                <a:latin typeface="Aileron Bold"/>
              </a:rPr>
              <a:t>MENCARI SUMBER PENDARAHAN PADA MANGSA </a:t>
            </a:r>
            <a:r>
              <a:rPr lang="en-US" sz="1923">
                <a:solidFill>
                  <a:srgbClr val="000000"/>
                </a:solidFill>
                <a:latin typeface="Aileron Italics"/>
              </a:rPr>
              <a:t>(Look Obvious Bleeding Source)</a:t>
            </a:r>
          </a:p>
          <a:p>
            <a:pPr algn="just">
              <a:lnSpc>
                <a:spcPts val="2462"/>
              </a:lnSpc>
            </a:pPr>
            <a:r>
              <a:rPr lang="en-US" sz="1923">
                <a:solidFill>
                  <a:srgbClr val="000000"/>
                </a:solidFill>
                <a:latin typeface="Aileron"/>
              </a:rPr>
              <a:t>Menghentikan Pendarahan </a:t>
            </a:r>
            <a:r>
              <a:rPr lang="en-US" sz="1923">
                <a:solidFill>
                  <a:srgbClr val="000000"/>
                </a:solidFill>
                <a:latin typeface="Aileron Italics"/>
              </a:rPr>
              <a:t>(Stop Bleeding)</a:t>
            </a:r>
          </a:p>
          <a:p>
            <a:pPr algn="just">
              <a:lnSpc>
                <a:spcPts val="2462"/>
              </a:lnSpc>
            </a:pPr>
            <a:endParaRPr lang="en-US" sz="1923">
              <a:solidFill>
                <a:srgbClr val="000000"/>
              </a:solidFill>
              <a:latin typeface="Aileron Italics"/>
            </a:endParaRPr>
          </a:p>
          <a:p>
            <a:pPr marL="415322" lvl="1" indent="-207661" algn="just">
              <a:lnSpc>
                <a:spcPts val="2462"/>
              </a:lnSpc>
              <a:buFont typeface="Arial"/>
              <a:buChar char="•"/>
            </a:pPr>
            <a:r>
              <a:rPr lang="en-US" sz="1923">
                <a:solidFill>
                  <a:srgbClr val="000000"/>
                </a:solidFill>
                <a:latin typeface="Aileron"/>
              </a:rPr>
              <a:t>Tekanan secara langsung </a:t>
            </a:r>
            <a:r>
              <a:rPr lang="en-US" sz="1923">
                <a:solidFill>
                  <a:srgbClr val="000000"/>
                </a:solidFill>
                <a:latin typeface="Aileron Bold Italics"/>
              </a:rPr>
              <a:t>(DIRECT PRESSURE) </a:t>
            </a:r>
          </a:p>
          <a:p>
            <a:pPr marL="415322" lvl="1" indent="-207661" algn="just">
              <a:lnSpc>
                <a:spcPts val="2462"/>
              </a:lnSpc>
              <a:buFont typeface="Arial"/>
              <a:buChar char="•"/>
            </a:pPr>
            <a:r>
              <a:rPr lang="en-US" sz="1923">
                <a:solidFill>
                  <a:srgbClr val="000000"/>
                </a:solidFill>
                <a:latin typeface="Aileron"/>
              </a:rPr>
              <a:t> Tekanan secara tidak langsung </a:t>
            </a:r>
            <a:r>
              <a:rPr lang="en-US" sz="1923">
                <a:solidFill>
                  <a:srgbClr val="000000"/>
                </a:solidFill>
                <a:latin typeface="Aileron Bold Italics"/>
              </a:rPr>
              <a:t>(INDIRECT PRESSURE)</a:t>
            </a:r>
          </a:p>
          <a:p>
            <a:pPr marL="415322" lvl="1" indent="-207661" algn="just">
              <a:lnSpc>
                <a:spcPts val="2462"/>
              </a:lnSpc>
              <a:buFont typeface="Arial"/>
              <a:buChar char="•"/>
            </a:pPr>
            <a:r>
              <a:rPr lang="en-US" sz="1923">
                <a:solidFill>
                  <a:srgbClr val="000000"/>
                </a:solidFill>
                <a:latin typeface="Aileron Bold"/>
              </a:rPr>
              <a:t> </a:t>
            </a:r>
            <a:r>
              <a:rPr lang="en-US" sz="1923">
                <a:solidFill>
                  <a:srgbClr val="000000"/>
                </a:solidFill>
                <a:latin typeface="Aileron"/>
              </a:rPr>
              <a:t>Tinggikan </a:t>
            </a:r>
            <a:r>
              <a:rPr lang="en-US" sz="1923">
                <a:solidFill>
                  <a:srgbClr val="000000"/>
                </a:solidFill>
                <a:latin typeface="Aileron Bold Italics"/>
              </a:rPr>
              <a:t>(ELEVATION)</a:t>
            </a:r>
          </a:p>
          <a:p>
            <a:pPr algn="just">
              <a:lnSpc>
                <a:spcPts val="2462"/>
              </a:lnSpc>
            </a:pPr>
            <a:endParaRPr lang="en-US" sz="1923">
              <a:solidFill>
                <a:srgbClr val="000000"/>
              </a:solidFill>
              <a:latin typeface="Aileron Bold Italics"/>
            </a:endParaRPr>
          </a:p>
          <a:p>
            <a:pPr algn="just">
              <a:lnSpc>
                <a:spcPts val="2462"/>
              </a:lnSpc>
            </a:pPr>
            <a:r>
              <a:rPr lang="en-US" sz="1923">
                <a:solidFill>
                  <a:srgbClr val="000000"/>
                </a:solidFill>
                <a:latin typeface="Aileron Bold"/>
              </a:rPr>
              <a:t>KENALPASTI TANDA – TANDA RENJATAN PADA MANGSA;</a:t>
            </a:r>
          </a:p>
          <a:p>
            <a:pPr marL="415322" lvl="1" indent="-207661" algn="just">
              <a:lnSpc>
                <a:spcPts val="2462"/>
              </a:lnSpc>
              <a:buFont typeface="Arial"/>
              <a:buChar char="•"/>
            </a:pPr>
            <a:r>
              <a:rPr lang="en-US" sz="1923">
                <a:solidFill>
                  <a:srgbClr val="000000"/>
                </a:solidFill>
                <a:latin typeface="Aileron Bold"/>
              </a:rPr>
              <a:t>Kulit</a:t>
            </a:r>
            <a:r>
              <a:rPr lang="en-US" sz="1923">
                <a:solidFill>
                  <a:srgbClr val="000000"/>
                </a:solidFill>
                <a:latin typeface="Aileron"/>
              </a:rPr>
              <a:t> - Pucat , Sejuk , Berpeluh</a:t>
            </a:r>
          </a:p>
          <a:p>
            <a:pPr marL="415322" lvl="1" indent="-207661" algn="just">
              <a:lnSpc>
                <a:spcPts val="2462"/>
              </a:lnSpc>
              <a:buFont typeface="Arial"/>
              <a:buChar char="•"/>
            </a:pPr>
            <a:r>
              <a:rPr lang="en-US" sz="1923">
                <a:solidFill>
                  <a:srgbClr val="000000"/>
                </a:solidFill>
                <a:latin typeface="Aileron Bold"/>
              </a:rPr>
              <a:t>Capillary Refill Time(CRT)</a:t>
            </a:r>
            <a:r>
              <a:rPr lang="en-US" sz="1923">
                <a:solidFill>
                  <a:srgbClr val="000000"/>
                </a:solidFill>
                <a:latin typeface="Aileron"/>
              </a:rPr>
              <a:t> - 2 &gt; Saat </a:t>
            </a:r>
          </a:p>
          <a:p>
            <a:pPr algn="just">
              <a:lnSpc>
                <a:spcPts val="2462"/>
              </a:lnSpc>
            </a:pPr>
            <a:endParaRPr lang="en-US" sz="1923">
              <a:solidFill>
                <a:srgbClr val="000000"/>
              </a:solidFill>
              <a:latin typeface="Ailer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219599" y="3976279"/>
            <a:ext cx="8145602" cy="125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5731" lvl="1" indent="-217865">
              <a:lnSpc>
                <a:spcPts val="3370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Aileron Bold"/>
              </a:rPr>
              <a:t>PERIKSA </a:t>
            </a:r>
            <a:r>
              <a:rPr lang="en-US" sz="2018" u="sng">
                <a:solidFill>
                  <a:srgbClr val="000000"/>
                </a:solidFill>
                <a:latin typeface="Aileron Bold"/>
              </a:rPr>
              <a:t>NADI </a:t>
            </a:r>
            <a:r>
              <a:rPr lang="en-US" sz="2018">
                <a:solidFill>
                  <a:srgbClr val="000000"/>
                </a:solidFill>
                <a:latin typeface="Aileron Bold"/>
              </a:rPr>
              <a:t>– </a:t>
            </a:r>
            <a:r>
              <a:rPr lang="en-US" sz="2018">
                <a:solidFill>
                  <a:srgbClr val="000000"/>
                </a:solidFill>
                <a:latin typeface="Aileron"/>
              </a:rPr>
              <a:t>Ada atau tiada</a:t>
            </a:r>
            <a:r>
              <a:rPr lang="en-US" sz="2018">
                <a:solidFill>
                  <a:srgbClr val="000000"/>
                </a:solidFill>
                <a:latin typeface="Aileron Bold"/>
              </a:rPr>
              <a:t> (</a:t>
            </a:r>
            <a:r>
              <a:rPr lang="en-US" sz="2018">
                <a:solidFill>
                  <a:srgbClr val="FF3131"/>
                </a:solidFill>
                <a:latin typeface="Aileron Bold"/>
              </a:rPr>
              <a:t>JIKA TIADA LAKUKAN CPR</a:t>
            </a:r>
            <a:r>
              <a:rPr lang="en-US" sz="2018">
                <a:solidFill>
                  <a:srgbClr val="000000"/>
                </a:solidFill>
                <a:latin typeface="Aileron Bold"/>
              </a:rPr>
              <a:t>) </a:t>
            </a:r>
          </a:p>
          <a:p>
            <a:pPr marL="435731" lvl="1" indent="-217865">
              <a:lnSpc>
                <a:spcPts val="3370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Aileron Bold"/>
              </a:rPr>
              <a:t>PERIKSA </a:t>
            </a:r>
            <a:r>
              <a:rPr lang="en-US" sz="2018" u="sng">
                <a:solidFill>
                  <a:srgbClr val="000000"/>
                </a:solidFill>
                <a:latin typeface="Aileron Bold"/>
              </a:rPr>
              <a:t>KADAR NADI </a:t>
            </a:r>
            <a:r>
              <a:rPr lang="en-US" sz="2018">
                <a:solidFill>
                  <a:srgbClr val="000000"/>
                </a:solidFill>
                <a:latin typeface="Aileron Bold"/>
              </a:rPr>
              <a:t>– </a:t>
            </a:r>
            <a:r>
              <a:rPr lang="en-US" sz="2018">
                <a:solidFill>
                  <a:srgbClr val="000000"/>
                </a:solidFill>
                <a:latin typeface="Aileron"/>
              </a:rPr>
              <a:t>Normal atau tidak</a:t>
            </a:r>
          </a:p>
          <a:p>
            <a:pPr marL="435731" lvl="1" indent="-217865">
              <a:lnSpc>
                <a:spcPts val="3370"/>
              </a:lnSpc>
              <a:buFont typeface="Arial"/>
              <a:buChar char="•"/>
            </a:pPr>
            <a:r>
              <a:rPr lang="en-US" sz="2018">
                <a:solidFill>
                  <a:srgbClr val="000000"/>
                </a:solidFill>
                <a:latin typeface="Aileron Bold"/>
              </a:rPr>
              <a:t>PERIKSA </a:t>
            </a:r>
            <a:r>
              <a:rPr lang="en-US" sz="2018" u="sng">
                <a:solidFill>
                  <a:srgbClr val="000000"/>
                </a:solidFill>
                <a:latin typeface="Aileron Bold Italics"/>
              </a:rPr>
              <a:t>CAPILLARY REFILL TIME</a:t>
            </a:r>
            <a:r>
              <a:rPr lang="en-US" sz="2018">
                <a:solidFill>
                  <a:srgbClr val="000000"/>
                </a:solidFill>
                <a:latin typeface="Aileron Bold"/>
              </a:rPr>
              <a:t> (CRT) – </a:t>
            </a:r>
            <a:r>
              <a:rPr lang="en-US" sz="2018">
                <a:solidFill>
                  <a:srgbClr val="000000"/>
                </a:solidFill>
                <a:latin typeface="Aileron"/>
              </a:rPr>
              <a:t>Normal atau tidak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4452" y="1028700"/>
            <a:ext cx="6679096" cy="8229600"/>
          </a:xfrm>
          <a:custGeom>
            <a:avLst/>
            <a:gdLst/>
            <a:ahLst/>
            <a:cxnLst/>
            <a:rect l="l" t="t" r="r" b="b"/>
            <a:pathLst>
              <a:path w="6679096" h="8229600">
                <a:moveTo>
                  <a:pt x="0" y="0"/>
                </a:moveTo>
                <a:lnTo>
                  <a:pt x="6679096" y="0"/>
                </a:lnTo>
                <a:lnTo>
                  <a:pt x="6679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66737" y="3557701"/>
            <a:ext cx="10628045" cy="3171599"/>
            <a:chOff x="0" y="0"/>
            <a:chExt cx="14170727" cy="4228798"/>
          </a:xfrm>
        </p:grpSpPr>
        <p:sp>
          <p:nvSpPr>
            <p:cNvPr id="4" name="TextBox 4"/>
            <p:cNvSpPr txBox="1"/>
            <p:nvPr/>
          </p:nvSpPr>
          <p:spPr>
            <a:xfrm>
              <a:off x="0" y="1000050"/>
              <a:ext cx="14170727" cy="2314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5"/>
                </a:lnSpc>
              </a:pPr>
              <a:r>
                <a:rPr lang="en-US" sz="4495" spc="22">
                  <a:solidFill>
                    <a:srgbClr val="2B2C30"/>
                  </a:solidFill>
                  <a:latin typeface="Open Sauce Bold"/>
                </a:rPr>
                <a:t>PENILAIAN SEKUNDER KEATAS MANGSA</a:t>
              </a:r>
            </a:p>
            <a:p>
              <a:pPr algn="ctr">
                <a:lnSpc>
                  <a:spcPts val="4495"/>
                </a:lnSpc>
              </a:pPr>
              <a:r>
                <a:rPr lang="en-US" sz="4495" spc="22">
                  <a:solidFill>
                    <a:srgbClr val="2B2C30"/>
                  </a:solidFill>
                  <a:latin typeface="Open Sauce Bold"/>
                </a:rPr>
                <a:t> </a:t>
              </a:r>
              <a:r>
                <a:rPr lang="en-US" sz="4495" spc="22">
                  <a:solidFill>
                    <a:srgbClr val="2B2C30"/>
                  </a:solidFill>
                  <a:latin typeface="Open Sauce Bold Italics"/>
                </a:rPr>
                <a:t>(SECONDARY SURVEY)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 rot="5400000">
              <a:off x="6888075" y="-3053854"/>
              <a:ext cx="394578" cy="14170727"/>
              <a:chOff x="0" y="0"/>
              <a:chExt cx="77941" cy="27991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6888075" y="-6888075"/>
              <a:ext cx="394578" cy="14170727"/>
              <a:chOff x="0" y="0"/>
              <a:chExt cx="77941" cy="279915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1025</Words>
  <Application>Microsoft Office PowerPoint</Application>
  <PresentationFormat>Custom</PresentationFormat>
  <Paragraphs>188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Playfair Display Bold</vt:lpstr>
      <vt:lpstr>Open Sauce Bold</vt:lpstr>
      <vt:lpstr>Poppins Bold Italics</vt:lpstr>
      <vt:lpstr>Aileron Bold</vt:lpstr>
      <vt:lpstr>Arial</vt:lpstr>
      <vt:lpstr>Aileron Italics</vt:lpstr>
      <vt:lpstr>Aileron</vt:lpstr>
      <vt:lpstr>Aileron Bold Italics</vt:lpstr>
      <vt:lpstr>Playfair Display Bold Italics</vt:lpstr>
      <vt:lpstr>Oswald Bold</vt:lpstr>
      <vt:lpstr>League Spartan</vt:lpstr>
      <vt:lpstr>Calibri</vt:lpstr>
      <vt:lpstr>Poppins Bold</vt:lpstr>
      <vt:lpstr>Open Sauce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 2: BOMBA LIFE SUPPORT (BLS)</dc:title>
  <cp:lastModifiedBy>JBPM</cp:lastModifiedBy>
  <cp:revision>2</cp:revision>
  <dcterms:created xsi:type="dcterms:W3CDTF">2006-08-16T00:00:00Z</dcterms:created>
  <dcterms:modified xsi:type="dcterms:W3CDTF">2024-02-17T13:58:23Z</dcterms:modified>
  <dc:identifier>DAF80a0WklI</dc:identifier>
</cp:coreProperties>
</file>